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84" d="100"/>
          <a:sy n="84" d="100"/>
        </p:scale>
        <p:origin x="8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6E5EF"/>
                </a:solidFill>
                <a:latin typeface="Roboto" pitchFamily="34" charset="0"/>
                <a:ea typeface="Roboto" pitchFamily="34" charset="-122"/>
                <a:cs typeface="Roboto" pitchFamily="34" charset="-120"/>
              </a:rPr>
              <a:t>Art forgery is a prevalent issue in the art world, and detecting it is crucial for preserving the authenticity of artworks. This presentation will explore the significance of detecting art forgery and the application of machine learning in this domain.</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21740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sp>
        <p:nvSpPr>
          <p:cNvPr id="3" name="Shape 1"/>
          <p:cNvSpPr/>
          <p:nvPr/>
        </p:nvSpPr>
        <p:spPr>
          <a:xfrm>
            <a:off x="-1" y="-6096"/>
            <a:ext cx="14630400" cy="8229600"/>
          </a:xfrm>
          <a:prstGeom prst="rect">
            <a:avLst/>
          </a:prstGeom>
          <a:solidFill>
            <a:srgbClr val="202733"/>
          </a:solidFill>
          <a:ln/>
        </p:spPr>
        <p:txBody>
          <a:bodyPr/>
          <a:lstStyle/>
          <a:p>
            <a:endParaRPr lang="en-GB" dirty="0"/>
          </a:p>
        </p:txBody>
      </p:sp>
      <p:pic>
        <p:nvPicPr>
          <p:cNvPr id="4" name="Image 0"/>
          <p:cNvPicPr>
            <a:picLocks noChangeAspect="1"/>
          </p:cNvPicPr>
          <p:nvPr/>
        </p:nvPicPr>
        <p:blipFill rotWithShape="1">
          <a:blip r:embed="rId3"/>
          <a:srcRect l="41738"/>
          <a:stretch/>
        </p:blipFill>
        <p:spPr>
          <a:xfrm>
            <a:off x="8735208" y="6096"/>
            <a:ext cx="5895191" cy="8223504"/>
          </a:xfrm>
          <a:prstGeom prst="rect">
            <a:avLst/>
          </a:prstGeom>
        </p:spPr>
      </p:pic>
      <p:sp>
        <p:nvSpPr>
          <p:cNvPr id="5" name="Text 2"/>
          <p:cNvSpPr/>
          <p:nvPr/>
        </p:nvSpPr>
        <p:spPr>
          <a:xfrm>
            <a:off x="416602" y="957606"/>
            <a:ext cx="7902009" cy="3457316"/>
          </a:xfrm>
          <a:prstGeom prst="rect">
            <a:avLst/>
          </a:prstGeom>
          <a:noFill/>
          <a:ln/>
        </p:spPr>
        <p:txBody>
          <a:bodyPr wrap="square" rtlCol="0" anchor="t"/>
          <a:lstStyle/>
          <a:p>
            <a:pPr marL="0" indent="0" algn="ctr">
              <a:lnSpc>
                <a:spcPts val="6561"/>
              </a:lnSpc>
              <a:buNone/>
            </a:pPr>
            <a:r>
              <a:rPr lang="en-US" sz="5249" dirty="0">
                <a:solidFill>
                  <a:srgbClr val="60A9FF"/>
                </a:solidFill>
                <a:latin typeface="Roboto Slab" pitchFamily="34" charset="0"/>
                <a:ea typeface="Roboto Slab" pitchFamily="34" charset="-122"/>
                <a:cs typeface="Roboto Slab" pitchFamily="34" charset="-120"/>
              </a:rPr>
              <a:t>A Machine Learning Approach to Unmasking Art Forgery:</a:t>
            </a:r>
            <a:endParaRPr lang="tr-TR" sz="5249" dirty="0">
              <a:solidFill>
                <a:srgbClr val="60A9FF"/>
              </a:solidFill>
              <a:latin typeface="Roboto Slab" pitchFamily="34" charset="0"/>
              <a:ea typeface="Roboto Slab" pitchFamily="34" charset="-122"/>
              <a:cs typeface="Roboto Slab" pitchFamily="34" charset="-120"/>
            </a:endParaRPr>
          </a:p>
          <a:p>
            <a:pPr marL="0" indent="0" algn="ctr">
              <a:lnSpc>
                <a:spcPts val="6561"/>
              </a:lnSpc>
              <a:buNone/>
            </a:pPr>
            <a:r>
              <a:rPr lang="en-US" sz="5249" dirty="0">
                <a:solidFill>
                  <a:srgbClr val="60A9FF"/>
                </a:solidFill>
                <a:latin typeface="Roboto Slab" pitchFamily="34" charset="0"/>
                <a:ea typeface="Roboto Slab" pitchFamily="34" charset="-122"/>
                <a:cs typeface="Roboto Slab" pitchFamily="34" charset="-120"/>
              </a:rPr>
              <a:t> Detection and Analysis</a:t>
            </a:r>
            <a:endParaRPr lang="en-US" sz="5249" dirty="0"/>
          </a:p>
        </p:txBody>
      </p:sp>
      <p:sp>
        <p:nvSpPr>
          <p:cNvPr id="7" name="Shape 4"/>
          <p:cNvSpPr/>
          <p:nvPr/>
        </p:nvSpPr>
        <p:spPr>
          <a:xfrm>
            <a:off x="833199" y="5835967"/>
            <a:ext cx="355402" cy="355402"/>
          </a:xfrm>
          <a:prstGeom prst="roundRect">
            <a:avLst>
              <a:gd name="adj" fmla="val 25726039"/>
            </a:avLst>
          </a:prstGeom>
          <a:noFill/>
          <a:ln w="7620">
            <a:solidFill>
              <a:srgbClr val="FFFFFF"/>
            </a:solidFill>
            <a:prstDash val="solid"/>
          </a:ln>
        </p:spPr>
        <p:txBody>
          <a:bodyPr/>
          <a:lstStyle/>
          <a:p>
            <a:endParaRPr lang="en-GB"/>
          </a:p>
        </p:txBody>
      </p:sp>
      <p:sp>
        <p:nvSpPr>
          <p:cNvPr id="9" name="Text 5"/>
          <p:cNvSpPr/>
          <p:nvPr/>
        </p:nvSpPr>
        <p:spPr>
          <a:xfrm>
            <a:off x="1309806" y="5797811"/>
            <a:ext cx="1912620" cy="388858"/>
          </a:xfrm>
          <a:prstGeom prst="rect">
            <a:avLst/>
          </a:prstGeom>
          <a:noFill/>
          <a:ln/>
        </p:spPr>
        <p:txBody>
          <a:bodyPr wrap="none" rtlCol="0" anchor="t"/>
          <a:lstStyle/>
          <a:p>
            <a:pPr marL="0" indent="0" algn="l">
              <a:lnSpc>
                <a:spcPts val="3062"/>
              </a:lnSpc>
              <a:buNone/>
            </a:pPr>
            <a:r>
              <a:rPr lang="en-US" sz="2187" b="1" dirty="0">
                <a:solidFill>
                  <a:srgbClr val="D6E5EF"/>
                </a:solidFill>
                <a:latin typeface="Roboto" pitchFamily="34" charset="0"/>
                <a:ea typeface="Roboto" pitchFamily="34" charset="-122"/>
                <a:cs typeface="Roboto" pitchFamily="34" charset="-120"/>
              </a:rPr>
              <a:t>by Kutay Ölmez</a:t>
            </a:r>
            <a:endParaRPr lang="en-US" sz="2187" dirty="0"/>
          </a:p>
        </p:txBody>
      </p:sp>
      <p:sp>
        <p:nvSpPr>
          <p:cNvPr id="11" name="Shape 4">
            <a:extLst>
              <a:ext uri="{FF2B5EF4-FFF2-40B4-BE49-F238E27FC236}">
                <a16:creationId xmlns:a16="http://schemas.microsoft.com/office/drawing/2014/main" id="{4F08CC86-E4F3-5691-BDF3-BC9BDED28E68}"/>
              </a:ext>
            </a:extLst>
          </p:cNvPr>
          <p:cNvSpPr/>
          <p:nvPr/>
        </p:nvSpPr>
        <p:spPr>
          <a:xfrm>
            <a:off x="833199" y="6489323"/>
            <a:ext cx="355402" cy="355402"/>
          </a:xfrm>
          <a:prstGeom prst="roundRect">
            <a:avLst>
              <a:gd name="adj" fmla="val 25726039"/>
            </a:avLst>
          </a:prstGeom>
          <a:noFill/>
          <a:ln w="7620">
            <a:solidFill>
              <a:srgbClr val="FFFFFF"/>
            </a:solidFill>
            <a:prstDash val="solid"/>
          </a:ln>
        </p:spPr>
        <p:txBody>
          <a:bodyPr/>
          <a:lstStyle/>
          <a:p>
            <a:endParaRPr lang="en-GB"/>
          </a:p>
        </p:txBody>
      </p:sp>
      <p:sp>
        <p:nvSpPr>
          <p:cNvPr id="12" name="Text 5">
            <a:extLst>
              <a:ext uri="{FF2B5EF4-FFF2-40B4-BE49-F238E27FC236}">
                <a16:creationId xmlns:a16="http://schemas.microsoft.com/office/drawing/2014/main" id="{5E9E926A-0F9E-E935-5EAB-971D34506F73}"/>
              </a:ext>
            </a:extLst>
          </p:cNvPr>
          <p:cNvSpPr/>
          <p:nvPr/>
        </p:nvSpPr>
        <p:spPr>
          <a:xfrm>
            <a:off x="1309806" y="6455867"/>
            <a:ext cx="1912620" cy="388858"/>
          </a:xfrm>
          <a:prstGeom prst="rect">
            <a:avLst/>
          </a:prstGeom>
          <a:noFill/>
          <a:ln/>
        </p:spPr>
        <p:txBody>
          <a:bodyPr wrap="none" rtlCol="0" anchor="t"/>
          <a:lstStyle/>
          <a:p>
            <a:pPr marL="0" indent="0" algn="l">
              <a:lnSpc>
                <a:spcPts val="3062"/>
              </a:lnSpc>
              <a:buNone/>
            </a:pPr>
            <a:r>
              <a:rPr lang="en-GB" sz="2187" b="1" dirty="0">
                <a:solidFill>
                  <a:srgbClr val="D6E5EF"/>
                </a:solidFill>
                <a:latin typeface="Roboto" pitchFamily="34" charset="0"/>
                <a:ea typeface="Roboto" pitchFamily="34" charset="-122"/>
                <a:cs typeface="Roboto" pitchFamily="34" charset="-120"/>
              </a:rPr>
              <a:t>Supervised by Venera Adanova</a:t>
            </a:r>
            <a:endParaRPr lang="en-GB"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sp>
        <p:nvSpPr>
          <p:cNvPr id="3" name="Shape 1"/>
          <p:cNvSpPr/>
          <p:nvPr/>
        </p:nvSpPr>
        <p:spPr>
          <a:xfrm>
            <a:off x="0" y="0"/>
            <a:ext cx="14630400" cy="8229600"/>
          </a:xfrm>
          <a:prstGeom prst="rect">
            <a:avLst/>
          </a:prstGeom>
          <a:solidFill>
            <a:srgbClr val="202733"/>
          </a:solidFill>
          <a:ln/>
        </p:spPr>
        <p:txBody>
          <a:bodyPr/>
          <a:lstStyle/>
          <a:p>
            <a:endParaRPr lang="en-GB"/>
          </a:p>
        </p:txBody>
      </p:sp>
      <p:pic>
        <p:nvPicPr>
          <p:cNvPr id="4" name="Image 0"/>
          <p:cNvPicPr>
            <a:picLocks noChangeAspect="1"/>
          </p:cNvPicPr>
          <p:nvPr/>
        </p:nvPicPr>
        <p:blipFill rotWithShape="1">
          <a:blip r:embed="rId3"/>
          <a:srcRect l="-24298" t="-255" r="5416" b="-1"/>
          <a:stretch/>
        </p:blipFill>
        <p:spPr>
          <a:xfrm>
            <a:off x="8788479" y="-18441"/>
            <a:ext cx="6962061" cy="8250584"/>
          </a:xfrm>
          <a:prstGeom prst="rect">
            <a:avLst/>
          </a:prstGeom>
        </p:spPr>
      </p:pic>
      <p:sp>
        <p:nvSpPr>
          <p:cNvPr id="5" name="Text 2"/>
          <p:cNvSpPr/>
          <p:nvPr/>
        </p:nvSpPr>
        <p:spPr>
          <a:xfrm>
            <a:off x="452437" y="867349"/>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Conclusion</a:t>
            </a:r>
            <a:endParaRPr lang="en-US" sz="4374" dirty="0"/>
          </a:p>
        </p:txBody>
      </p:sp>
      <p:sp>
        <p:nvSpPr>
          <p:cNvPr id="6" name="Shape 3"/>
          <p:cNvSpPr/>
          <p:nvPr/>
        </p:nvSpPr>
        <p:spPr>
          <a:xfrm>
            <a:off x="452437" y="2767416"/>
            <a:ext cx="499943" cy="499943"/>
          </a:xfrm>
          <a:prstGeom prst="roundRect">
            <a:avLst>
              <a:gd name="adj" fmla="val 26667"/>
            </a:avLst>
          </a:prstGeom>
          <a:solidFill>
            <a:srgbClr val="12161D"/>
          </a:solidFill>
          <a:ln/>
        </p:spPr>
        <p:txBody>
          <a:bodyPr/>
          <a:lstStyle/>
          <a:p>
            <a:endParaRPr lang="en-GB"/>
          </a:p>
        </p:txBody>
      </p:sp>
      <p:sp>
        <p:nvSpPr>
          <p:cNvPr id="7" name="Text 4"/>
          <p:cNvSpPr/>
          <p:nvPr/>
        </p:nvSpPr>
        <p:spPr>
          <a:xfrm>
            <a:off x="633770" y="2771644"/>
            <a:ext cx="13716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8" name="Text 5"/>
          <p:cNvSpPr/>
          <p:nvPr/>
        </p:nvSpPr>
        <p:spPr>
          <a:xfrm>
            <a:off x="1174551" y="2843735"/>
            <a:ext cx="3820001" cy="694373"/>
          </a:xfrm>
          <a:prstGeom prst="rect">
            <a:avLst/>
          </a:prstGeom>
          <a:noFill/>
          <a:ln/>
        </p:spPr>
        <p:txBody>
          <a:bodyPr wrap="square" rtlCol="0" anchor="t"/>
          <a:lstStyle/>
          <a:p>
            <a:pPr marL="0" indent="0">
              <a:lnSpc>
                <a:spcPts val="2734"/>
              </a:lnSpc>
              <a:buNone/>
            </a:pPr>
            <a:r>
              <a:rPr lang="tr-TR" sz="2187" dirty="0" err="1">
                <a:solidFill>
                  <a:srgbClr val="60A9FF"/>
                </a:solidFill>
                <a:latin typeface="Roboto Slab" pitchFamily="34" charset="0"/>
                <a:ea typeface="Roboto Slab" pitchFamily="34" charset="-122"/>
                <a:cs typeface="Roboto Slab" pitchFamily="34" charset="-120"/>
              </a:rPr>
              <a:t>Current</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Situation</a:t>
            </a:r>
            <a:endParaRPr lang="en-US" sz="2187" dirty="0"/>
          </a:p>
        </p:txBody>
      </p:sp>
      <p:sp>
        <p:nvSpPr>
          <p:cNvPr id="9" name="Text 6"/>
          <p:cNvSpPr/>
          <p:nvPr/>
        </p:nvSpPr>
        <p:spPr>
          <a:xfrm>
            <a:off x="1174551" y="3449443"/>
            <a:ext cx="3245287" cy="3167492"/>
          </a:xfrm>
          <a:prstGeom prst="rect">
            <a:avLst/>
          </a:prstGeom>
          <a:noFill/>
          <a:ln/>
        </p:spPr>
        <p:txBody>
          <a:bodyPr wrap="square" rtlCol="0" anchor="t"/>
          <a:lstStyle/>
          <a:p>
            <a:pPr marL="0" indent="0" algn="just">
              <a:lnSpc>
                <a:spcPts val="2799"/>
              </a:lnSpc>
              <a:buNone/>
            </a:pPr>
            <a:r>
              <a:rPr lang="en-US" sz="1750" dirty="0">
                <a:solidFill>
                  <a:srgbClr val="D6E5EF"/>
                </a:solidFill>
                <a:latin typeface="Roboto" pitchFamily="34" charset="0"/>
                <a:ea typeface="Roboto" pitchFamily="34" charset="-122"/>
                <a:cs typeface="Roboto" pitchFamily="34" charset="-120"/>
              </a:rPr>
              <a:t>The success of our model in distinguishing real and AI-generated artworks highlights machine learning's potential in addressing authentication and copyright challenges in the art domain.</a:t>
            </a:r>
            <a:endParaRPr lang="en-US" sz="1750" dirty="0"/>
          </a:p>
        </p:txBody>
      </p:sp>
      <p:sp>
        <p:nvSpPr>
          <p:cNvPr id="10" name="Shape 7"/>
          <p:cNvSpPr/>
          <p:nvPr/>
        </p:nvSpPr>
        <p:spPr>
          <a:xfrm>
            <a:off x="5227519" y="2762251"/>
            <a:ext cx="499943" cy="499943"/>
          </a:xfrm>
          <a:prstGeom prst="roundRect">
            <a:avLst>
              <a:gd name="adj" fmla="val 26667"/>
            </a:avLst>
          </a:prstGeom>
          <a:solidFill>
            <a:srgbClr val="12161D"/>
          </a:solidFill>
          <a:ln/>
        </p:spPr>
        <p:txBody>
          <a:bodyPr/>
          <a:lstStyle/>
          <a:p>
            <a:endParaRPr lang="en-GB"/>
          </a:p>
        </p:txBody>
      </p:sp>
      <p:sp>
        <p:nvSpPr>
          <p:cNvPr id="11" name="Text 8"/>
          <p:cNvSpPr/>
          <p:nvPr/>
        </p:nvSpPr>
        <p:spPr>
          <a:xfrm>
            <a:off x="5391804" y="2772463"/>
            <a:ext cx="182880" cy="453106"/>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2</a:t>
            </a:r>
            <a:endParaRPr lang="en-US" sz="2624" dirty="0"/>
          </a:p>
        </p:txBody>
      </p:sp>
      <p:sp>
        <p:nvSpPr>
          <p:cNvPr id="12" name="Text 9"/>
          <p:cNvSpPr/>
          <p:nvPr/>
        </p:nvSpPr>
        <p:spPr>
          <a:xfrm>
            <a:off x="5938837" y="2840939"/>
            <a:ext cx="246888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Continued Advancements</a:t>
            </a:r>
            <a:endParaRPr lang="en-US" sz="2187" dirty="0"/>
          </a:p>
        </p:txBody>
      </p:sp>
      <p:sp>
        <p:nvSpPr>
          <p:cNvPr id="13" name="Text 10"/>
          <p:cNvSpPr/>
          <p:nvPr/>
        </p:nvSpPr>
        <p:spPr>
          <a:xfrm>
            <a:off x="5938837" y="3360778"/>
            <a:ext cx="3510203" cy="3344822"/>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To prepare our study for real-world scenarios, ongoing improvements in the current approach, exploration of alternative methods, and increased resource allocation are essential for achieving even more robust and accurate results in future research.</a:t>
            </a:r>
            <a:endParaRPr lang="en-US" sz="1750" dirty="0"/>
          </a:p>
        </p:txBody>
      </p:sp>
      <p:sp>
        <p:nvSpPr>
          <p:cNvPr id="15" name="Text 12"/>
          <p:cNvSpPr/>
          <p:nvPr/>
        </p:nvSpPr>
        <p:spPr>
          <a:xfrm>
            <a:off x="610910" y="5678746"/>
            <a:ext cx="182880" cy="416481"/>
          </a:xfrm>
          <a:prstGeom prst="rect">
            <a:avLst/>
          </a:prstGeom>
          <a:noFill/>
          <a:ln/>
        </p:spPr>
        <p:txBody>
          <a:bodyPr wrap="none" rtlCol="0" anchor="t"/>
          <a:lstStyle/>
          <a:p>
            <a:pPr marL="0" indent="0" algn="ctr">
              <a:lnSpc>
                <a:spcPts val="3281"/>
              </a:lnSpc>
              <a:buNone/>
            </a:pPr>
            <a:endParaRPr lang="en-US" sz="2624" dirty="0"/>
          </a:p>
        </p:txBody>
      </p:sp>
      <p:sp>
        <p:nvSpPr>
          <p:cNvPr id="16" name="Text 13"/>
          <p:cNvSpPr/>
          <p:nvPr/>
        </p:nvSpPr>
        <p:spPr>
          <a:xfrm>
            <a:off x="1174551" y="5713393"/>
            <a:ext cx="3390900" cy="347186"/>
          </a:xfrm>
          <a:prstGeom prst="rect">
            <a:avLst/>
          </a:prstGeom>
          <a:noFill/>
          <a:ln/>
        </p:spPr>
        <p:txBody>
          <a:bodyPr wrap="none" rtlCol="0" anchor="t"/>
          <a:lstStyle/>
          <a:p>
            <a:pPr marL="0" indent="0">
              <a:lnSpc>
                <a:spcPts val="2734"/>
              </a:lnSpc>
              <a:buNone/>
            </a:pPr>
            <a:endParaRPr lang="en-US" sz="218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0" name="Shape 2">
            <a:extLst>
              <a:ext uri="{FF2B5EF4-FFF2-40B4-BE49-F238E27FC236}">
                <a16:creationId xmlns:a16="http://schemas.microsoft.com/office/drawing/2014/main" id="{E538199D-CB48-CBA0-04BA-FF1985293773}"/>
              </a:ext>
            </a:extLst>
          </p:cNvPr>
          <p:cNvSpPr/>
          <p:nvPr/>
        </p:nvSpPr>
        <p:spPr>
          <a:xfrm>
            <a:off x="0" y="0"/>
            <a:ext cx="14630400" cy="8229600"/>
          </a:xfrm>
          <a:prstGeom prst="rect">
            <a:avLst/>
          </a:prstGeom>
          <a:solidFill>
            <a:srgbClr val="202733">
              <a:alpha val="80000"/>
            </a:srgbClr>
          </a:solidFill>
          <a:ln/>
        </p:spPr>
        <p:txBody>
          <a:bodyPr/>
          <a:lstStyle/>
          <a:p>
            <a:endParaRPr lang="en-GB" dirty="0"/>
          </a:p>
        </p:txBody>
      </p:sp>
      <p:sp>
        <p:nvSpPr>
          <p:cNvPr id="21" name="Text 2">
            <a:extLst>
              <a:ext uri="{FF2B5EF4-FFF2-40B4-BE49-F238E27FC236}">
                <a16:creationId xmlns:a16="http://schemas.microsoft.com/office/drawing/2014/main" id="{AA566EE3-1BBA-D2ED-61CC-2FA34135FA5C}"/>
              </a:ext>
            </a:extLst>
          </p:cNvPr>
          <p:cNvSpPr/>
          <p:nvPr/>
        </p:nvSpPr>
        <p:spPr>
          <a:xfrm>
            <a:off x="268644" y="818741"/>
            <a:ext cx="8708441" cy="2053771"/>
          </a:xfrm>
          <a:prstGeom prst="rect">
            <a:avLst/>
          </a:prstGeom>
          <a:noFill/>
          <a:ln/>
        </p:spPr>
        <p:txBody>
          <a:bodyPr wrap="none" rtlCol="0" anchor="ctr"/>
          <a:lstStyle/>
          <a:p>
            <a:pPr marL="0" indent="0">
              <a:lnSpc>
                <a:spcPts val="5468"/>
              </a:lnSpc>
              <a:buNone/>
            </a:pPr>
            <a:r>
              <a:rPr lang="tr-TR" sz="5400" b="1" i="1" dirty="0" err="1">
                <a:solidFill>
                  <a:schemeClr val="accent3">
                    <a:lumMod val="60000"/>
                    <a:lumOff val="40000"/>
                  </a:schemeClr>
                </a:solidFill>
                <a:latin typeface="Roboto Slab" pitchFamily="34" charset="0"/>
                <a:ea typeface="Roboto Slab" pitchFamily="34" charset="-122"/>
                <a:cs typeface="Roboto Slab" pitchFamily="34" charset="-120"/>
              </a:rPr>
              <a:t>Thank</a:t>
            </a:r>
            <a:r>
              <a:rPr lang="tr-TR" sz="5400" b="1" i="1" dirty="0">
                <a:solidFill>
                  <a:schemeClr val="accent3">
                    <a:lumMod val="60000"/>
                    <a:lumOff val="40000"/>
                  </a:schemeClr>
                </a:solidFill>
                <a:latin typeface="Roboto Slab" pitchFamily="34" charset="0"/>
                <a:ea typeface="Roboto Slab" pitchFamily="34" charset="-122"/>
                <a:cs typeface="Roboto Slab" pitchFamily="34" charset="-120"/>
              </a:rPr>
              <a:t> </a:t>
            </a:r>
            <a:r>
              <a:rPr lang="tr-TR" sz="5400" b="1" i="1" dirty="0" err="1">
                <a:solidFill>
                  <a:schemeClr val="accent3">
                    <a:lumMod val="60000"/>
                    <a:lumOff val="40000"/>
                  </a:schemeClr>
                </a:solidFill>
                <a:latin typeface="Roboto Slab" pitchFamily="34" charset="0"/>
                <a:ea typeface="Roboto Slab" pitchFamily="34" charset="-122"/>
                <a:cs typeface="Roboto Slab" pitchFamily="34" charset="-120"/>
              </a:rPr>
              <a:t>You</a:t>
            </a:r>
            <a:r>
              <a:rPr lang="tr-TR" sz="5400" b="1" i="1" dirty="0">
                <a:solidFill>
                  <a:schemeClr val="accent3">
                    <a:lumMod val="60000"/>
                    <a:lumOff val="40000"/>
                  </a:schemeClr>
                </a:solidFill>
                <a:latin typeface="Roboto Slab" pitchFamily="34" charset="0"/>
                <a:ea typeface="Roboto Slab" pitchFamily="34" charset="-122"/>
                <a:cs typeface="Roboto Slab" pitchFamily="34" charset="-120"/>
              </a:rPr>
              <a:t>!</a:t>
            </a:r>
          </a:p>
          <a:p>
            <a:pPr marL="0" indent="0">
              <a:lnSpc>
                <a:spcPts val="5468"/>
              </a:lnSpc>
              <a:buNone/>
            </a:pPr>
            <a:endParaRPr lang="tr-TR" sz="4374" dirty="0">
              <a:solidFill>
                <a:schemeClr val="accent3">
                  <a:lumMod val="60000"/>
                  <a:lumOff val="40000"/>
                </a:schemeClr>
              </a:solidFill>
              <a:latin typeface="Roboto Slab" pitchFamily="34" charset="0"/>
              <a:ea typeface="Roboto Slab" pitchFamily="34" charset="-122"/>
              <a:cs typeface="Roboto Slab" pitchFamily="34" charset="-120"/>
            </a:endParaRPr>
          </a:p>
          <a:p>
            <a:pPr marL="0" indent="0">
              <a:lnSpc>
                <a:spcPts val="5468"/>
              </a:lnSpc>
              <a:buNone/>
            </a:pPr>
            <a:r>
              <a:rPr lang="tr-TR" sz="4374" i="1" dirty="0" err="1">
                <a:solidFill>
                  <a:schemeClr val="accent3">
                    <a:lumMod val="60000"/>
                    <a:lumOff val="40000"/>
                  </a:schemeClr>
                </a:solidFill>
                <a:latin typeface="Roboto Slab" pitchFamily="34" charset="0"/>
                <a:ea typeface="Roboto Slab" pitchFamily="34" charset="-122"/>
                <a:cs typeface="Roboto Slab" pitchFamily="34" charset="-120"/>
              </a:rPr>
              <a:t>For</a:t>
            </a:r>
            <a:r>
              <a:rPr lang="tr-TR" sz="4374" i="1" dirty="0">
                <a:solidFill>
                  <a:schemeClr val="accent3">
                    <a:lumMod val="60000"/>
                    <a:lumOff val="40000"/>
                  </a:schemeClr>
                </a:solidFill>
                <a:latin typeface="Roboto Slab" pitchFamily="34" charset="0"/>
                <a:ea typeface="Roboto Slab" pitchFamily="34" charset="-122"/>
                <a:cs typeface="Roboto Slab" pitchFamily="34" charset="-120"/>
              </a:rPr>
              <a:t> </a:t>
            </a:r>
            <a:r>
              <a:rPr lang="tr-TR" sz="4374" i="1" dirty="0" err="1">
                <a:solidFill>
                  <a:schemeClr val="accent3">
                    <a:lumMod val="60000"/>
                    <a:lumOff val="40000"/>
                  </a:schemeClr>
                </a:solidFill>
                <a:latin typeface="Roboto Slab" pitchFamily="34" charset="0"/>
                <a:ea typeface="Roboto Slab" pitchFamily="34" charset="-122"/>
                <a:cs typeface="Roboto Slab" pitchFamily="34" charset="-120"/>
              </a:rPr>
              <a:t>Your</a:t>
            </a:r>
            <a:r>
              <a:rPr lang="tr-TR" sz="4374" i="1" dirty="0">
                <a:solidFill>
                  <a:schemeClr val="accent3">
                    <a:lumMod val="60000"/>
                    <a:lumOff val="40000"/>
                  </a:schemeClr>
                </a:solidFill>
                <a:latin typeface="Roboto Slab" pitchFamily="34" charset="0"/>
                <a:ea typeface="Roboto Slab" pitchFamily="34" charset="-122"/>
                <a:cs typeface="Roboto Slab" pitchFamily="34" charset="-120"/>
              </a:rPr>
              <a:t> </a:t>
            </a:r>
            <a:r>
              <a:rPr lang="tr-TR" sz="4374" i="1" dirty="0" err="1">
                <a:solidFill>
                  <a:schemeClr val="accent3">
                    <a:lumMod val="60000"/>
                    <a:lumOff val="40000"/>
                  </a:schemeClr>
                </a:solidFill>
                <a:latin typeface="Roboto Slab" pitchFamily="34" charset="0"/>
                <a:ea typeface="Roboto Slab" pitchFamily="34" charset="-122"/>
                <a:cs typeface="Roboto Slab" pitchFamily="34" charset="-120"/>
              </a:rPr>
              <a:t>Attention</a:t>
            </a:r>
            <a:r>
              <a:rPr lang="tr-TR" sz="4374" i="1" dirty="0">
                <a:solidFill>
                  <a:schemeClr val="accent3">
                    <a:lumMod val="60000"/>
                    <a:lumOff val="40000"/>
                  </a:schemeClr>
                </a:solidFill>
                <a:latin typeface="Roboto Slab" pitchFamily="34" charset="0"/>
                <a:ea typeface="Roboto Slab" pitchFamily="34" charset="-122"/>
                <a:cs typeface="Roboto Slab" pitchFamily="34" charset="-120"/>
              </a:rPr>
              <a:t>.</a:t>
            </a:r>
            <a:endParaRPr lang="en-US" sz="4374" i="1" dirty="0">
              <a:solidFill>
                <a:schemeClr val="accent3">
                  <a:lumMod val="60000"/>
                  <a:lumOff val="40000"/>
                </a:schemeClr>
              </a:solidFill>
            </a:endParaRPr>
          </a:p>
        </p:txBody>
      </p:sp>
      <p:sp>
        <p:nvSpPr>
          <p:cNvPr id="22" name="Text 2">
            <a:extLst>
              <a:ext uri="{FF2B5EF4-FFF2-40B4-BE49-F238E27FC236}">
                <a16:creationId xmlns:a16="http://schemas.microsoft.com/office/drawing/2014/main" id="{5420A693-0245-617C-51E5-423BE6C1B903}"/>
              </a:ext>
            </a:extLst>
          </p:cNvPr>
          <p:cNvSpPr/>
          <p:nvPr/>
        </p:nvSpPr>
        <p:spPr>
          <a:xfrm>
            <a:off x="268644" y="1845627"/>
            <a:ext cx="8592197" cy="694373"/>
          </a:xfrm>
          <a:prstGeom prst="rect">
            <a:avLst/>
          </a:prstGeom>
          <a:noFill/>
          <a:ln/>
        </p:spPr>
        <p:txBody>
          <a:bodyPr wrap="none" rtlCol="0" anchor="ctr"/>
          <a:lstStyle/>
          <a:p>
            <a:pPr marL="0" indent="0">
              <a:lnSpc>
                <a:spcPts val="5468"/>
              </a:lnSpc>
              <a:buNone/>
            </a:pPr>
            <a:endParaRPr lang="en-US" sz="4374" dirty="0">
              <a:solidFill>
                <a:schemeClr val="accent3">
                  <a:lumMod val="60000"/>
                  <a:lumOff val="40000"/>
                </a:schemeClr>
              </a:solidFill>
            </a:endParaRPr>
          </a:p>
        </p:txBody>
      </p:sp>
    </p:spTree>
    <p:extLst>
      <p:ext uri="{BB962C8B-B14F-4D97-AF65-F5344CB8AC3E}">
        <p14:creationId xmlns:p14="http://schemas.microsoft.com/office/powerpoint/2010/main" val="227435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sp>
        <p:nvSpPr>
          <p:cNvPr id="3" name="Shape 1"/>
          <p:cNvSpPr/>
          <p:nvPr/>
        </p:nvSpPr>
        <p:spPr>
          <a:xfrm>
            <a:off x="0" y="0"/>
            <a:ext cx="14630400" cy="8229600"/>
          </a:xfrm>
          <a:prstGeom prst="rect">
            <a:avLst/>
          </a:prstGeom>
          <a:solidFill>
            <a:srgbClr val="202733"/>
          </a:solidFill>
          <a:ln/>
        </p:spPr>
        <p:txBody>
          <a:bodyPr/>
          <a:lstStyle/>
          <a:p>
            <a:endParaRPr lang="en-GB"/>
          </a:p>
        </p:txBody>
      </p:sp>
      <p:sp>
        <p:nvSpPr>
          <p:cNvPr id="4" name="Text 2"/>
          <p:cNvSpPr/>
          <p:nvPr/>
        </p:nvSpPr>
        <p:spPr>
          <a:xfrm>
            <a:off x="2037993" y="1085731"/>
            <a:ext cx="944118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Importance of Detecting Art Forgery</a:t>
            </a:r>
            <a:endParaRPr lang="en-US" sz="4374" dirty="0"/>
          </a:p>
        </p:txBody>
      </p:sp>
      <p:pic>
        <p:nvPicPr>
          <p:cNvPr id="5" name="Image 0" descr="preencoded.png"/>
          <p:cNvPicPr>
            <a:picLocks noChangeAspect="1"/>
          </p:cNvPicPr>
          <p:nvPr/>
        </p:nvPicPr>
        <p:blipFill>
          <a:blip r:embed="rId3"/>
          <a:stretch>
            <a:fillRect/>
          </a:stretch>
        </p:blipFill>
        <p:spPr>
          <a:xfrm>
            <a:off x="2037993" y="2224445"/>
            <a:ext cx="3295888" cy="2036921"/>
          </a:xfrm>
          <a:prstGeom prst="rect">
            <a:avLst/>
          </a:prstGeom>
        </p:spPr>
      </p:pic>
      <p:sp>
        <p:nvSpPr>
          <p:cNvPr id="6" name="Text 3"/>
          <p:cNvSpPr/>
          <p:nvPr/>
        </p:nvSpPr>
        <p:spPr>
          <a:xfrm>
            <a:off x="2037993" y="4539020"/>
            <a:ext cx="3295888"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Preserving Artistic Integrity</a:t>
            </a:r>
            <a:endParaRPr lang="en-US" sz="2187" dirty="0"/>
          </a:p>
        </p:txBody>
      </p:sp>
      <p:sp>
        <p:nvSpPr>
          <p:cNvPr id="7" name="Text 4"/>
          <p:cNvSpPr/>
          <p:nvPr/>
        </p:nvSpPr>
        <p:spPr>
          <a:xfrm>
            <a:off x="2037993" y="5366623"/>
            <a:ext cx="3295888"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Detecting art forgery ensures that the artistic legacy and creativity of genuine artists remain intact, protecting their contributions to the art world.</a:t>
            </a:r>
            <a:endParaRPr lang="en-US" sz="1750" dirty="0"/>
          </a:p>
        </p:txBody>
      </p:sp>
      <p:pic>
        <p:nvPicPr>
          <p:cNvPr id="8" name="Image 1" descr="preencoded.png"/>
          <p:cNvPicPr>
            <a:picLocks noChangeAspect="1"/>
          </p:cNvPicPr>
          <p:nvPr/>
        </p:nvPicPr>
        <p:blipFill>
          <a:blip r:embed="rId4"/>
          <a:stretch>
            <a:fillRect/>
          </a:stretch>
        </p:blipFill>
        <p:spPr>
          <a:xfrm>
            <a:off x="5667196" y="2224445"/>
            <a:ext cx="3296007" cy="2037040"/>
          </a:xfrm>
          <a:prstGeom prst="rect">
            <a:avLst/>
          </a:prstGeom>
        </p:spPr>
      </p:pic>
      <p:sp>
        <p:nvSpPr>
          <p:cNvPr id="9" name="Text 5"/>
          <p:cNvSpPr/>
          <p:nvPr/>
        </p:nvSpPr>
        <p:spPr>
          <a:xfrm>
            <a:off x="5667137" y="4539139"/>
            <a:ext cx="3296007"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Protecting Artistic Heritage</a:t>
            </a:r>
            <a:endParaRPr lang="en-US" sz="2187" dirty="0"/>
          </a:p>
        </p:txBody>
      </p:sp>
      <p:sp>
        <p:nvSpPr>
          <p:cNvPr id="10" name="Text 6"/>
          <p:cNvSpPr/>
          <p:nvPr/>
        </p:nvSpPr>
        <p:spPr>
          <a:xfrm>
            <a:off x="5667137" y="5366742"/>
            <a:ext cx="3296007"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Identification of forged artworks is essential for preserving the cultural heritage and historical significance of genuine art pieces.</a:t>
            </a:r>
            <a:endParaRPr lang="en-US" sz="1750" dirty="0"/>
          </a:p>
        </p:txBody>
      </p:sp>
      <p:pic>
        <p:nvPicPr>
          <p:cNvPr id="11" name="Image 2" descr="Hand with a gavel"/>
          <p:cNvPicPr>
            <a:picLocks noChangeAspect="1"/>
          </p:cNvPicPr>
          <p:nvPr/>
        </p:nvPicPr>
        <p:blipFill rotWithShape="1">
          <a:blip r:embed="rId5"/>
          <a:srcRect l="1" r="1"/>
          <a:stretch/>
        </p:blipFill>
        <p:spPr>
          <a:xfrm>
            <a:off x="9288000" y="2224445"/>
            <a:ext cx="3297600" cy="2042160"/>
          </a:xfrm>
          <a:prstGeom prst="roundRect">
            <a:avLst>
              <a:gd name="adj" fmla="val 6033"/>
            </a:avLst>
          </a:prstGeom>
          <a:effectLst>
            <a:softEdge rad="0"/>
          </a:effectLst>
        </p:spPr>
      </p:pic>
      <p:sp>
        <p:nvSpPr>
          <p:cNvPr id="12" name="Text 7"/>
          <p:cNvSpPr/>
          <p:nvPr/>
        </p:nvSpPr>
        <p:spPr>
          <a:xfrm>
            <a:off x="9296400" y="4539139"/>
            <a:ext cx="3296007"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Financial and Legal Implications</a:t>
            </a:r>
            <a:endParaRPr lang="en-US" sz="2187" dirty="0"/>
          </a:p>
        </p:txBody>
      </p:sp>
      <p:sp>
        <p:nvSpPr>
          <p:cNvPr id="13" name="Text 8"/>
          <p:cNvSpPr/>
          <p:nvPr/>
        </p:nvSpPr>
        <p:spPr>
          <a:xfrm>
            <a:off x="9296400" y="5366742"/>
            <a:ext cx="3296007" cy="1777008"/>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Art forgery detection safeguards the art market and collectors from financial losses and legal entanglements arising from fake artworks.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sp>
        <p:nvSpPr>
          <p:cNvPr id="3" name="Shape 1"/>
          <p:cNvSpPr/>
          <p:nvPr/>
        </p:nvSpPr>
        <p:spPr>
          <a:xfrm>
            <a:off x="0" y="0"/>
            <a:ext cx="14630400" cy="8229600"/>
          </a:xfrm>
          <a:prstGeom prst="rect">
            <a:avLst/>
          </a:prstGeom>
          <a:solidFill>
            <a:srgbClr val="202733"/>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txBody>
          <a:bodyPr/>
          <a:lstStyle/>
          <a:p>
            <a:endParaRPr lang="en-GB"/>
          </a:p>
        </p:txBody>
      </p:sp>
      <p:sp>
        <p:nvSpPr>
          <p:cNvPr id="6" name="Text 3"/>
          <p:cNvSpPr/>
          <p:nvPr/>
        </p:nvSpPr>
        <p:spPr>
          <a:xfrm>
            <a:off x="2037993" y="1725216"/>
            <a:ext cx="10554414" cy="1388745"/>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Overview of Machine Learning in Art Forgery Detection</a:t>
            </a:r>
            <a:endParaRPr lang="en-US" sz="4374" dirty="0"/>
          </a:p>
        </p:txBody>
      </p:sp>
      <p:sp>
        <p:nvSpPr>
          <p:cNvPr id="7" name="Shape 4"/>
          <p:cNvSpPr/>
          <p:nvPr/>
        </p:nvSpPr>
        <p:spPr>
          <a:xfrm>
            <a:off x="2037993" y="3447217"/>
            <a:ext cx="3370064" cy="3057168"/>
          </a:xfrm>
          <a:prstGeom prst="roundRect">
            <a:avLst>
              <a:gd name="adj" fmla="val 4361"/>
            </a:avLst>
          </a:prstGeom>
          <a:solidFill>
            <a:srgbClr val="12161D"/>
          </a:solidFill>
          <a:ln/>
        </p:spPr>
        <p:txBody>
          <a:bodyPr/>
          <a:lstStyle/>
          <a:p>
            <a:endParaRPr lang="en-GB"/>
          </a:p>
        </p:txBody>
      </p:sp>
      <p:sp>
        <p:nvSpPr>
          <p:cNvPr id="8" name="Text 5"/>
          <p:cNvSpPr/>
          <p:nvPr/>
        </p:nvSpPr>
        <p:spPr>
          <a:xfrm>
            <a:off x="2260163" y="3570089"/>
            <a:ext cx="281940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Algorithmic Analysis</a:t>
            </a:r>
            <a:endParaRPr lang="en-US" sz="2187" dirty="0"/>
          </a:p>
        </p:txBody>
      </p:sp>
      <p:sp>
        <p:nvSpPr>
          <p:cNvPr id="9" name="Text 6"/>
          <p:cNvSpPr/>
          <p:nvPr/>
        </p:nvSpPr>
        <p:spPr>
          <a:xfrm>
            <a:off x="2260163" y="4040147"/>
            <a:ext cx="2925723"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Machine learning algorithms provide a systematic approach to </a:t>
            </a:r>
            <a:r>
              <a:rPr lang="en-US" sz="1750" dirty="0" err="1">
                <a:solidFill>
                  <a:srgbClr val="D6E5EF"/>
                </a:solidFill>
                <a:latin typeface="Roboto" pitchFamily="34" charset="0"/>
                <a:ea typeface="Roboto" pitchFamily="34" charset="-122"/>
                <a:cs typeface="Roboto" pitchFamily="34" charset="-120"/>
              </a:rPr>
              <a:t>analy</a:t>
            </a:r>
            <a:r>
              <a:rPr lang="tr-TR" sz="1750" dirty="0">
                <a:solidFill>
                  <a:srgbClr val="D6E5EF"/>
                </a:solidFill>
                <a:latin typeface="Roboto" pitchFamily="34" charset="0"/>
                <a:ea typeface="Roboto" pitchFamily="34" charset="-122"/>
                <a:cs typeface="Roboto" pitchFamily="34" charset="-120"/>
              </a:rPr>
              <a:t>z</a:t>
            </a:r>
            <a:r>
              <a:rPr lang="en-US" sz="1750" dirty="0">
                <a:solidFill>
                  <a:srgbClr val="D6E5EF"/>
                </a:solidFill>
                <a:latin typeface="Roboto" pitchFamily="34" charset="0"/>
                <a:ea typeface="Roboto" pitchFamily="34" charset="-122"/>
                <a:cs typeface="Roboto" pitchFamily="34" charset="-120"/>
              </a:rPr>
              <a:t>e artistic styles, materials, and techniques for identifying anomalies.</a:t>
            </a:r>
            <a:endParaRPr lang="en-US" sz="1750" dirty="0"/>
          </a:p>
        </p:txBody>
      </p:sp>
      <p:sp>
        <p:nvSpPr>
          <p:cNvPr id="10" name="Shape 7"/>
          <p:cNvSpPr/>
          <p:nvPr/>
        </p:nvSpPr>
        <p:spPr>
          <a:xfrm>
            <a:off x="5630228" y="3447217"/>
            <a:ext cx="3370064" cy="3057168"/>
          </a:xfrm>
          <a:prstGeom prst="roundRect">
            <a:avLst>
              <a:gd name="adj" fmla="val 4361"/>
            </a:avLst>
          </a:prstGeom>
          <a:solidFill>
            <a:srgbClr val="12161D"/>
          </a:solidFill>
          <a:ln/>
        </p:spPr>
        <p:txBody>
          <a:bodyPr/>
          <a:lstStyle/>
          <a:p>
            <a:endParaRPr lang="en-GB"/>
          </a:p>
        </p:txBody>
      </p:sp>
      <p:sp>
        <p:nvSpPr>
          <p:cNvPr id="11" name="Text 8"/>
          <p:cNvSpPr/>
          <p:nvPr/>
        </p:nvSpPr>
        <p:spPr>
          <a:xfrm>
            <a:off x="5852398" y="3558302"/>
            <a:ext cx="240792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Data Visualization</a:t>
            </a:r>
            <a:endParaRPr lang="en-US" sz="2187" dirty="0"/>
          </a:p>
        </p:txBody>
      </p:sp>
      <p:sp>
        <p:nvSpPr>
          <p:cNvPr id="12" name="Text 9"/>
          <p:cNvSpPr/>
          <p:nvPr/>
        </p:nvSpPr>
        <p:spPr>
          <a:xfrm>
            <a:off x="5852398" y="4016572"/>
            <a:ext cx="3050302" cy="2487811"/>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Advanced data visualization techniques aid in the comparison of art features, enabling the differentiation between authentic and forged artwork.</a:t>
            </a:r>
            <a:endParaRPr lang="en-US" sz="1750" dirty="0"/>
          </a:p>
        </p:txBody>
      </p:sp>
      <p:sp>
        <p:nvSpPr>
          <p:cNvPr id="13" name="Shape 10"/>
          <p:cNvSpPr/>
          <p:nvPr/>
        </p:nvSpPr>
        <p:spPr>
          <a:xfrm>
            <a:off x="9222462" y="3447217"/>
            <a:ext cx="3370064" cy="3057168"/>
          </a:xfrm>
          <a:prstGeom prst="roundRect">
            <a:avLst>
              <a:gd name="adj" fmla="val 4361"/>
            </a:avLst>
          </a:prstGeom>
          <a:solidFill>
            <a:srgbClr val="12161D"/>
          </a:solidFill>
          <a:ln/>
        </p:spPr>
        <p:txBody>
          <a:bodyPr/>
          <a:lstStyle/>
          <a:p>
            <a:endParaRPr lang="en-GB"/>
          </a:p>
        </p:txBody>
      </p:sp>
      <p:sp>
        <p:nvSpPr>
          <p:cNvPr id="14" name="Text 11"/>
          <p:cNvSpPr/>
          <p:nvPr/>
        </p:nvSpPr>
        <p:spPr>
          <a:xfrm>
            <a:off x="9444633" y="3570089"/>
            <a:ext cx="264414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Pattern Recognition</a:t>
            </a:r>
            <a:endParaRPr lang="en-US" sz="2187" dirty="0"/>
          </a:p>
        </p:txBody>
      </p:sp>
      <p:sp>
        <p:nvSpPr>
          <p:cNvPr id="15" name="Text 12"/>
          <p:cNvSpPr/>
          <p:nvPr/>
        </p:nvSpPr>
        <p:spPr>
          <a:xfrm>
            <a:off x="9444633" y="4015291"/>
            <a:ext cx="2925723" cy="1777008"/>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Machine learning models excel in recognizing subtle patterns, enabling the identification of forged elements within artworks.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sp>
        <p:nvSpPr>
          <p:cNvPr id="3" name="Shape 1"/>
          <p:cNvSpPr/>
          <p:nvPr/>
        </p:nvSpPr>
        <p:spPr>
          <a:xfrm>
            <a:off x="0" y="0"/>
            <a:ext cx="14630400" cy="8229600"/>
          </a:xfrm>
          <a:prstGeom prst="rect">
            <a:avLst/>
          </a:prstGeom>
          <a:solidFill>
            <a:srgbClr val="202733"/>
          </a:solidFill>
          <a:ln/>
        </p:spPr>
        <p:txBody>
          <a:bodyPr/>
          <a:lstStyle/>
          <a:p>
            <a:endParaRPr lang="en-GB" dirty="0"/>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25473"/>
            <a:ext cx="464058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Literature Review</a:t>
            </a:r>
            <a:endParaRPr lang="en-US" sz="4374" dirty="0"/>
          </a:p>
        </p:txBody>
      </p:sp>
      <p:sp>
        <p:nvSpPr>
          <p:cNvPr id="6" name="Shape 3"/>
          <p:cNvSpPr/>
          <p:nvPr/>
        </p:nvSpPr>
        <p:spPr>
          <a:xfrm>
            <a:off x="4801910" y="1953101"/>
            <a:ext cx="44410" cy="5351026"/>
          </a:xfrm>
          <a:prstGeom prst="rect">
            <a:avLst/>
          </a:prstGeom>
          <a:solidFill>
            <a:srgbClr val="12161D"/>
          </a:solidFill>
          <a:ln/>
        </p:spPr>
        <p:txBody>
          <a:bodyPr/>
          <a:lstStyle/>
          <a:p>
            <a:endParaRPr lang="en-GB"/>
          </a:p>
        </p:txBody>
      </p:sp>
      <p:sp>
        <p:nvSpPr>
          <p:cNvPr id="7" name="Shape 4"/>
          <p:cNvSpPr/>
          <p:nvPr/>
        </p:nvSpPr>
        <p:spPr>
          <a:xfrm>
            <a:off x="5074027" y="2354401"/>
            <a:ext cx="777597" cy="44410"/>
          </a:xfrm>
          <a:prstGeom prst="rect">
            <a:avLst/>
          </a:prstGeom>
          <a:solidFill>
            <a:srgbClr val="12161D"/>
          </a:solidFill>
          <a:ln/>
        </p:spPr>
        <p:txBody>
          <a:bodyPr/>
          <a:lstStyle/>
          <a:p>
            <a:endParaRPr lang="en-GB"/>
          </a:p>
        </p:txBody>
      </p:sp>
      <p:sp>
        <p:nvSpPr>
          <p:cNvPr id="8" name="Shape 5"/>
          <p:cNvSpPr/>
          <p:nvPr/>
        </p:nvSpPr>
        <p:spPr>
          <a:xfrm>
            <a:off x="4574084" y="2126694"/>
            <a:ext cx="499943" cy="499943"/>
          </a:xfrm>
          <a:prstGeom prst="roundRect">
            <a:avLst>
              <a:gd name="adj" fmla="val 26667"/>
            </a:avLst>
          </a:prstGeom>
          <a:solidFill>
            <a:srgbClr val="12161D"/>
          </a:solidFill>
          <a:ln/>
        </p:spPr>
        <p:txBody>
          <a:bodyPr/>
          <a:lstStyle/>
          <a:p>
            <a:endParaRPr lang="en-GB"/>
          </a:p>
        </p:txBody>
      </p:sp>
      <p:sp>
        <p:nvSpPr>
          <p:cNvPr id="9" name="Text 6"/>
          <p:cNvSpPr/>
          <p:nvPr/>
        </p:nvSpPr>
        <p:spPr>
          <a:xfrm>
            <a:off x="4755416" y="2168366"/>
            <a:ext cx="13716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10" name="Text 7"/>
          <p:cNvSpPr/>
          <p:nvPr/>
        </p:nvSpPr>
        <p:spPr>
          <a:xfrm>
            <a:off x="6046112" y="2175272"/>
            <a:ext cx="4252317" cy="347186"/>
          </a:xfrm>
          <a:prstGeom prst="rect">
            <a:avLst/>
          </a:prstGeom>
          <a:noFill/>
          <a:ln/>
        </p:spPr>
        <p:txBody>
          <a:bodyPr wrap="none" rtlCol="0" anchor="t"/>
          <a:lstStyle/>
          <a:p>
            <a:pPr marL="0" indent="0" algn="l">
              <a:lnSpc>
                <a:spcPts val="2734"/>
              </a:lnSpc>
              <a:buNone/>
            </a:pPr>
            <a:r>
              <a:rPr lang="tr-TR" sz="2187" dirty="0">
                <a:solidFill>
                  <a:srgbClr val="60A9FF"/>
                </a:solidFill>
                <a:latin typeface="Roboto Slab" pitchFamily="34" charset="0"/>
                <a:ea typeface="Roboto Slab" pitchFamily="34" charset="-122"/>
                <a:cs typeface="Roboto Slab" pitchFamily="34" charset="-120"/>
              </a:rPr>
              <a:t>How AI </a:t>
            </a:r>
            <a:r>
              <a:rPr lang="tr-TR" sz="2187" dirty="0" err="1">
                <a:solidFill>
                  <a:srgbClr val="60A9FF"/>
                </a:solidFill>
                <a:latin typeface="Roboto Slab" pitchFamily="34" charset="0"/>
                <a:ea typeface="Roboto Slab" pitchFamily="34" charset="-122"/>
                <a:cs typeface="Roboto Slab" pitchFamily="34" charset="-120"/>
              </a:rPr>
              <a:t>Generate</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Images</a:t>
            </a:r>
            <a:r>
              <a:rPr lang="tr-TR" sz="2187" dirty="0">
                <a:solidFill>
                  <a:srgbClr val="60A9FF"/>
                </a:solidFill>
                <a:latin typeface="Roboto Slab" pitchFamily="34" charset="0"/>
                <a:ea typeface="Roboto Slab" pitchFamily="34" charset="-122"/>
                <a:cs typeface="Roboto Slab" pitchFamily="34" charset="-120"/>
              </a:rPr>
              <a:t>?</a:t>
            </a:r>
            <a:endParaRPr lang="en-US" sz="2187" dirty="0"/>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Exploring the context of </a:t>
            </a:r>
            <a:r>
              <a:rPr lang="tr-TR" sz="1750" dirty="0" err="1">
                <a:solidFill>
                  <a:srgbClr val="D6E5EF"/>
                </a:solidFill>
                <a:latin typeface="Roboto" pitchFamily="34" charset="0"/>
                <a:ea typeface="Roboto" pitchFamily="34" charset="-122"/>
                <a:cs typeface="Roboto" pitchFamily="34" charset="-120"/>
              </a:rPr>
              <a:t>image</a:t>
            </a:r>
            <a:r>
              <a:rPr lang="tr-TR" sz="1750" dirty="0">
                <a:solidFill>
                  <a:srgbClr val="D6E5EF"/>
                </a:solidFill>
                <a:latin typeface="Roboto" pitchFamily="34" charset="0"/>
                <a:ea typeface="Roboto" pitchFamily="34" charset="-122"/>
                <a:cs typeface="Roboto" pitchFamily="34" charset="-120"/>
              </a:rPr>
              <a:t> </a:t>
            </a:r>
            <a:r>
              <a:rPr lang="tr-TR" sz="1750" dirty="0" err="1">
                <a:solidFill>
                  <a:srgbClr val="D6E5EF"/>
                </a:solidFill>
                <a:latin typeface="Roboto" pitchFamily="34" charset="0"/>
                <a:ea typeface="Roboto" pitchFamily="34" charset="-122"/>
                <a:cs typeface="Roboto" pitchFamily="34" charset="-120"/>
              </a:rPr>
              <a:t>generation</a:t>
            </a:r>
            <a:r>
              <a:rPr lang="en-US" sz="1750" dirty="0">
                <a:solidFill>
                  <a:srgbClr val="D6E5EF"/>
                </a:solidFill>
                <a:latin typeface="Roboto" pitchFamily="34" charset="0"/>
                <a:ea typeface="Roboto" pitchFamily="34" charset="-122"/>
                <a:cs typeface="Roboto" pitchFamily="34" charset="-120"/>
              </a:rPr>
              <a:t> provides insights into evolving techniques and trends</a:t>
            </a:r>
            <a:endParaRPr lang="en-US" sz="1750" dirty="0"/>
          </a:p>
        </p:txBody>
      </p:sp>
      <p:sp>
        <p:nvSpPr>
          <p:cNvPr id="12" name="Shape 9"/>
          <p:cNvSpPr/>
          <p:nvPr/>
        </p:nvSpPr>
        <p:spPr>
          <a:xfrm>
            <a:off x="5074027" y="4212134"/>
            <a:ext cx="777597" cy="44410"/>
          </a:xfrm>
          <a:prstGeom prst="rect">
            <a:avLst/>
          </a:prstGeom>
          <a:solidFill>
            <a:srgbClr val="12161D"/>
          </a:solidFill>
          <a:ln/>
        </p:spPr>
        <p:txBody>
          <a:bodyPr/>
          <a:lstStyle/>
          <a:p>
            <a:endParaRPr lang="en-GB"/>
          </a:p>
        </p:txBody>
      </p:sp>
      <p:sp>
        <p:nvSpPr>
          <p:cNvPr id="13" name="Shape 10"/>
          <p:cNvSpPr/>
          <p:nvPr/>
        </p:nvSpPr>
        <p:spPr>
          <a:xfrm>
            <a:off x="4574084" y="3984427"/>
            <a:ext cx="499943" cy="499943"/>
          </a:xfrm>
          <a:prstGeom prst="roundRect">
            <a:avLst>
              <a:gd name="adj" fmla="val 26667"/>
            </a:avLst>
          </a:prstGeom>
          <a:solidFill>
            <a:srgbClr val="12161D"/>
          </a:solidFill>
          <a:ln/>
        </p:spPr>
        <p:txBody>
          <a:bodyPr/>
          <a:lstStyle/>
          <a:p>
            <a:endParaRPr lang="en-GB"/>
          </a:p>
        </p:txBody>
      </p:sp>
      <p:sp>
        <p:nvSpPr>
          <p:cNvPr id="14" name="Text 11"/>
          <p:cNvSpPr/>
          <p:nvPr/>
        </p:nvSpPr>
        <p:spPr>
          <a:xfrm>
            <a:off x="4732556" y="4026098"/>
            <a:ext cx="18288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2</a:t>
            </a:r>
            <a:endParaRPr lang="en-US" sz="2624" dirty="0"/>
          </a:p>
        </p:txBody>
      </p:sp>
      <p:sp>
        <p:nvSpPr>
          <p:cNvPr id="15" name="Text 12"/>
          <p:cNvSpPr/>
          <p:nvPr/>
        </p:nvSpPr>
        <p:spPr>
          <a:xfrm>
            <a:off x="6046112" y="4033004"/>
            <a:ext cx="3989427" cy="347186"/>
          </a:xfrm>
          <a:prstGeom prst="rect">
            <a:avLst/>
          </a:prstGeom>
          <a:noFill/>
          <a:ln/>
        </p:spPr>
        <p:txBody>
          <a:bodyPr wrap="none" rtlCol="0" anchor="t"/>
          <a:lstStyle/>
          <a:p>
            <a:pPr marL="0" indent="0" algn="l">
              <a:lnSpc>
                <a:spcPts val="2734"/>
              </a:lnSpc>
              <a:buNone/>
            </a:pPr>
            <a:r>
              <a:rPr lang="tr-TR" sz="2187" dirty="0" err="1">
                <a:solidFill>
                  <a:srgbClr val="60A9FF"/>
                </a:solidFill>
                <a:latin typeface="Roboto Slab" pitchFamily="34" charset="0"/>
                <a:ea typeface="Roboto Slab" pitchFamily="34" charset="-122"/>
                <a:cs typeface="Roboto Slab" pitchFamily="34" charset="-120"/>
              </a:rPr>
              <a:t>Dataset</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Review</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Dataset</a:t>
            </a:r>
            <a:r>
              <a:rPr lang="en-US" sz="1750" dirty="0"/>
              <a:t> </a:t>
            </a:r>
            <a:r>
              <a:rPr lang="en-US" sz="1750" dirty="0">
                <a:solidFill>
                  <a:srgbClr val="D6E5EF"/>
                </a:solidFill>
                <a:latin typeface="Roboto" pitchFamily="34" charset="0"/>
                <a:ea typeface="Roboto" pitchFamily="34" charset="-122"/>
                <a:cs typeface="Roboto" pitchFamily="34" charset="-120"/>
              </a:rPr>
              <a:t>of both AI-generated and real art</a:t>
            </a:r>
            <a:r>
              <a:rPr lang="tr-TR" sz="1750" dirty="0" err="1">
                <a:solidFill>
                  <a:srgbClr val="D6E5EF"/>
                </a:solidFill>
                <a:latin typeface="Roboto" pitchFamily="34" charset="0"/>
                <a:ea typeface="Roboto" pitchFamily="34" charset="-122"/>
                <a:cs typeface="Roboto" pitchFamily="34" charset="-120"/>
              </a:rPr>
              <a:t>work</a:t>
            </a:r>
            <a:r>
              <a:rPr lang="en-US" sz="1750" dirty="0">
                <a:solidFill>
                  <a:srgbClr val="D6E5EF"/>
                </a:solidFill>
                <a:latin typeface="Roboto" pitchFamily="34" charset="0"/>
                <a:ea typeface="Roboto" pitchFamily="34" charset="-122"/>
                <a:cs typeface="Roboto" pitchFamily="34" charset="-120"/>
              </a:rPr>
              <a:t> paintings, covering a variety of art movements and </a:t>
            </a:r>
            <a:r>
              <a:rPr lang="tr-TR" sz="1750" dirty="0" err="1">
                <a:solidFill>
                  <a:srgbClr val="D6E5EF"/>
                </a:solidFill>
                <a:latin typeface="Roboto" pitchFamily="34" charset="0"/>
                <a:ea typeface="Roboto" pitchFamily="34" charset="-122"/>
                <a:cs typeface="Roboto" pitchFamily="34" charset="-120"/>
              </a:rPr>
              <a:t>image</a:t>
            </a:r>
            <a:r>
              <a:rPr lang="tr-TR" sz="1750" dirty="0">
                <a:solidFill>
                  <a:srgbClr val="D6E5EF"/>
                </a:solidFill>
                <a:latin typeface="Roboto" pitchFamily="34" charset="0"/>
                <a:ea typeface="Roboto" pitchFamily="34" charset="-122"/>
                <a:cs typeface="Roboto" pitchFamily="34" charset="-120"/>
              </a:rPr>
              <a:t> </a:t>
            </a:r>
            <a:r>
              <a:rPr lang="tr-TR" sz="1750" dirty="0" err="1">
                <a:solidFill>
                  <a:srgbClr val="D6E5EF"/>
                </a:solidFill>
                <a:latin typeface="Roboto" pitchFamily="34" charset="0"/>
                <a:ea typeface="Roboto" pitchFamily="34" charset="-122"/>
                <a:cs typeface="Roboto" pitchFamily="34" charset="-120"/>
              </a:rPr>
              <a:t>generation</a:t>
            </a:r>
            <a:r>
              <a:rPr lang="en-US" sz="1750" dirty="0">
                <a:solidFill>
                  <a:srgbClr val="D6E5EF"/>
                </a:solidFill>
                <a:latin typeface="Roboto" pitchFamily="34" charset="0"/>
                <a:ea typeface="Roboto" pitchFamily="34" charset="-122"/>
                <a:cs typeface="Roboto" pitchFamily="34" charset="-120"/>
              </a:rPr>
              <a:t> techniques</a:t>
            </a:r>
            <a:r>
              <a:rPr lang="tr-TR" sz="1750" dirty="0">
                <a:solidFill>
                  <a:srgbClr val="D6E5EF"/>
                </a:solidFill>
                <a:latin typeface="Roboto" pitchFamily="34" charset="0"/>
                <a:ea typeface="Roboto" pitchFamily="34" charset="-122"/>
                <a:cs typeface="Roboto" pitchFamily="34" charset="-120"/>
              </a:rPr>
              <a:t>.</a:t>
            </a:r>
            <a:r>
              <a:rPr lang="en-US" sz="1750" dirty="0">
                <a:solidFill>
                  <a:srgbClr val="D6E5EF"/>
                </a:solidFill>
                <a:latin typeface="Roboto" pitchFamily="34" charset="0"/>
                <a:ea typeface="Roboto" pitchFamily="34" charset="-122"/>
                <a:cs typeface="Roboto" pitchFamily="34" charset="-120"/>
              </a:rPr>
              <a:t> </a:t>
            </a:r>
          </a:p>
        </p:txBody>
      </p:sp>
      <p:sp>
        <p:nvSpPr>
          <p:cNvPr id="17" name="Shape 14"/>
          <p:cNvSpPr/>
          <p:nvPr/>
        </p:nvSpPr>
        <p:spPr>
          <a:xfrm>
            <a:off x="5074027" y="6069866"/>
            <a:ext cx="777597" cy="44410"/>
          </a:xfrm>
          <a:prstGeom prst="rect">
            <a:avLst/>
          </a:prstGeom>
          <a:solidFill>
            <a:srgbClr val="12161D"/>
          </a:solidFill>
          <a:ln/>
        </p:spPr>
        <p:txBody>
          <a:bodyPr/>
          <a:lstStyle/>
          <a:p>
            <a:endParaRPr lang="en-GB"/>
          </a:p>
        </p:txBody>
      </p:sp>
      <p:sp>
        <p:nvSpPr>
          <p:cNvPr id="18" name="Shape 15"/>
          <p:cNvSpPr/>
          <p:nvPr/>
        </p:nvSpPr>
        <p:spPr>
          <a:xfrm>
            <a:off x="4574084" y="5842159"/>
            <a:ext cx="499943" cy="499943"/>
          </a:xfrm>
          <a:prstGeom prst="roundRect">
            <a:avLst>
              <a:gd name="adj" fmla="val 26667"/>
            </a:avLst>
          </a:prstGeom>
          <a:solidFill>
            <a:srgbClr val="12161D"/>
          </a:solidFill>
          <a:ln/>
        </p:spPr>
        <p:txBody>
          <a:bodyPr/>
          <a:lstStyle/>
          <a:p>
            <a:endParaRPr lang="en-GB"/>
          </a:p>
        </p:txBody>
      </p:sp>
      <p:sp>
        <p:nvSpPr>
          <p:cNvPr id="19" name="Text 16"/>
          <p:cNvSpPr/>
          <p:nvPr/>
        </p:nvSpPr>
        <p:spPr>
          <a:xfrm>
            <a:off x="4732556" y="5883831"/>
            <a:ext cx="18288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3</a:t>
            </a:r>
            <a:endParaRPr lang="en-US" sz="2624" dirty="0"/>
          </a:p>
        </p:txBody>
      </p:sp>
      <p:sp>
        <p:nvSpPr>
          <p:cNvPr id="20" name="Text 17"/>
          <p:cNvSpPr/>
          <p:nvPr/>
        </p:nvSpPr>
        <p:spPr>
          <a:xfrm>
            <a:off x="6046113" y="5890736"/>
            <a:ext cx="2983587"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Art </a:t>
            </a:r>
            <a:r>
              <a:rPr lang="tr-TR" sz="2187" dirty="0" err="1">
                <a:solidFill>
                  <a:srgbClr val="60A9FF"/>
                </a:solidFill>
                <a:latin typeface="Roboto Slab" pitchFamily="34" charset="0"/>
                <a:ea typeface="Roboto Slab" pitchFamily="34" charset="-122"/>
                <a:cs typeface="Roboto Slab" pitchFamily="34" charset="-120"/>
              </a:rPr>
              <a:t>Forgery</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Detection</a:t>
            </a:r>
            <a:endParaRPr lang="en-US" sz="2187" dirty="0"/>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Evaluating different approaches with machine learning of the AI generated image detection </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pic>
        <p:nvPicPr>
          <p:cNvPr id="4" name="Image 0"/>
          <p:cNvPicPr>
            <a:picLocks noChangeAspect="1"/>
          </p:cNvPicPr>
          <p:nvPr/>
        </p:nvPicPr>
        <p:blipFill>
          <a:blip r:embed="rId3"/>
          <a:srcRect/>
          <a:stretch/>
        </p:blipFill>
        <p:spPr>
          <a:xfrm>
            <a:off x="-5218" y="0"/>
            <a:ext cx="14630400" cy="8229600"/>
          </a:xfrm>
          <a:prstGeom prst="rect">
            <a:avLst/>
          </a:prstGeom>
        </p:spPr>
      </p:pic>
      <p:sp>
        <p:nvSpPr>
          <p:cNvPr id="5" name="Shape 2"/>
          <p:cNvSpPr/>
          <p:nvPr/>
        </p:nvSpPr>
        <p:spPr>
          <a:xfrm>
            <a:off x="-27405" y="-13692"/>
            <a:ext cx="14657806" cy="8229600"/>
          </a:xfrm>
          <a:prstGeom prst="rect">
            <a:avLst/>
          </a:prstGeom>
          <a:solidFill>
            <a:srgbClr val="202733">
              <a:alpha val="80000"/>
            </a:srgbClr>
          </a:solidFill>
          <a:ln/>
        </p:spPr>
        <p:txBody>
          <a:bodyPr/>
          <a:lstStyle/>
          <a:p>
            <a:endParaRPr lang="en-GB" dirty="0"/>
          </a:p>
        </p:txBody>
      </p:sp>
      <p:sp>
        <p:nvSpPr>
          <p:cNvPr id="6" name="Text 3"/>
          <p:cNvSpPr/>
          <p:nvPr/>
        </p:nvSpPr>
        <p:spPr>
          <a:xfrm>
            <a:off x="949621" y="942379"/>
            <a:ext cx="4443889"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Data Collection</a:t>
            </a:r>
            <a:endParaRPr lang="en-US" sz="4374" dirty="0"/>
          </a:p>
        </p:txBody>
      </p:sp>
      <p:sp>
        <p:nvSpPr>
          <p:cNvPr id="7" name="Shape 4"/>
          <p:cNvSpPr/>
          <p:nvPr/>
        </p:nvSpPr>
        <p:spPr>
          <a:xfrm>
            <a:off x="949621" y="3197185"/>
            <a:ext cx="499943" cy="499943"/>
          </a:xfrm>
          <a:prstGeom prst="roundRect">
            <a:avLst>
              <a:gd name="adj" fmla="val 26667"/>
            </a:avLst>
          </a:prstGeom>
          <a:solidFill>
            <a:srgbClr val="12161D"/>
          </a:solidFill>
          <a:ln/>
        </p:spPr>
        <p:txBody>
          <a:bodyPr/>
          <a:lstStyle/>
          <a:p>
            <a:endParaRPr lang="en-GB"/>
          </a:p>
        </p:txBody>
      </p:sp>
      <p:sp>
        <p:nvSpPr>
          <p:cNvPr id="8" name="Text 5"/>
          <p:cNvSpPr/>
          <p:nvPr/>
        </p:nvSpPr>
        <p:spPr>
          <a:xfrm>
            <a:off x="1130953" y="3238857"/>
            <a:ext cx="13716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9" name="Text 6"/>
          <p:cNvSpPr/>
          <p:nvPr/>
        </p:nvSpPr>
        <p:spPr>
          <a:xfrm>
            <a:off x="1671734" y="3273504"/>
            <a:ext cx="2987279" cy="694373"/>
          </a:xfrm>
          <a:prstGeom prst="rect">
            <a:avLst/>
          </a:prstGeom>
          <a:noFill/>
          <a:ln/>
        </p:spPr>
        <p:txBody>
          <a:bodyPr wrap="square" rtlCol="0" anchor="t"/>
          <a:lstStyle/>
          <a:p>
            <a:pPr marL="0" indent="0">
              <a:lnSpc>
                <a:spcPts val="2734"/>
              </a:lnSpc>
              <a:buNone/>
            </a:pPr>
            <a:r>
              <a:rPr lang="tr-TR" sz="2187" dirty="0" err="1">
                <a:solidFill>
                  <a:srgbClr val="60A9FF"/>
                </a:solidFill>
                <a:latin typeface="Roboto Slab" pitchFamily="34" charset="0"/>
                <a:ea typeface="Roboto Slab" pitchFamily="34" charset="-122"/>
                <a:cs typeface="Roboto Slab" pitchFamily="34" charset="-120"/>
              </a:rPr>
              <a:t>Why</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DeepFake</a:t>
            </a:r>
            <a:r>
              <a:rPr lang="tr-TR" sz="2187" dirty="0">
                <a:solidFill>
                  <a:srgbClr val="60A9FF"/>
                </a:solidFill>
                <a:latin typeface="Roboto Slab" pitchFamily="34" charset="0"/>
                <a:ea typeface="Roboto Slab" pitchFamily="34" charset="-122"/>
                <a:cs typeface="Roboto Slab" pitchFamily="34" charset="-120"/>
              </a:rPr>
              <a:t> Art Challenge Database?</a:t>
            </a:r>
            <a:endParaRPr lang="en-US" sz="2187" dirty="0"/>
          </a:p>
        </p:txBody>
      </p:sp>
      <p:sp>
        <p:nvSpPr>
          <p:cNvPr id="10" name="Text 7"/>
          <p:cNvSpPr/>
          <p:nvPr/>
        </p:nvSpPr>
        <p:spPr>
          <a:xfrm>
            <a:off x="1671734" y="4101108"/>
            <a:ext cx="2987279" cy="2619006"/>
          </a:xfrm>
          <a:prstGeom prst="rect">
            <a:avLst/>
          </a:prstGeom>
          <a:noFill/>
          <a:ln/>
        </p:spPr>
        <p:txBody>
          <a:bodyPr wrap="square" rtlCol="0" anchor="t"/>
          <a:lstStyle/>
          <a:p>
            <a:pPr marL="0" indent="0">
              <a:lnSpc>
                <a:spcPts val="2799"/>
              </a:lnSpc>
              <a:buNone/>
            </a:pPr>
            <a:r>
              <a:rPr lang="en-US" sz="2000" dirty="0">
                <a:solidFill>
                  <a:srgbClr val="D6E5EF"/>
                </a:solidFill>
                <a:latin typeface="Roboto" pitchFamily="34" charset="0"/>
                <a:ea typeface="Roboto" pitchFamily="34" charset="-122"/>
                <a:cs typeface="Roboto" pitchFamily="34" charset="-120"/>
              </a:rPr>
              <a:t>It has both fake and real artwork paintings, it contains various art movements,</a:t>
            </a:r>
            <a:r>
              <a:rPr lang="tr-TR" sz="2000" dirty="0">
                <a:solidFill>
                  <a:srgbClr val="D6E5EF"/>
                </a:solidFill>
                <a:latin typeface="Roboto" pitchFamily="34" charset="0"/>
                <a:ea typeface="Roboto" pitchFamily="34" charset="-122"/>
                <a:cs typeface="Roboto" pitchFamily="34" charset="-120"/>
              </a:rPr>
              <a:t> </a:t>
            </a:r>
            <a:r>
              <a:rPr lang="tr-TR" sz="2000" dirty="0" err="1">
                <a:solidFill>
                  <a:srgbClr val="D6E5EF"/>
                </a:solidFill>
                <a:latin typeface="Roboto" pitchFamily="34" charset="0"/>
                <a:ea typeface="Roboto" pitchFamily="34" charset="-122"/>
                <a:cs typeface="Roboto" pitchFamily="34" charset="-120"/>
              </a:rPr>
              <a:t>and</a:t>
            </a:r>
            <a:r>
              <a:rPr lang="tr-TR" sz="2000" dirty="0">
                <a:solidFill>
                  <a:srgbClr val="D6E5EF"/>
                </a:solidFill>
                <a:latin typeface="Roboto" pitchFamily="34" charset="0"/>
                <a:ea typeface="Roboto" pitchFamily="34" charset="-122"/>
                <a:cs typeface="Roboto" pitchFamily="34" charset="-120"/>
              </a:rPr>
              <a:t> it </a:t>
            </a:r>
            <a:r>
              <a:rPr lang="en-US" sz="2000" dirty="0">
                <a:solidFill>
                  <a:srgbClr val="D6E5EF"/>
                </a:solidFill>
                <a:latin typeface="Roboto" pitchFamily="34" charset="0"/>
                <a:ea typeface="Roboto" pitchFamily="34" charset="-122"/>
                <a:cs typeface="Roboto" pitchFamily="34" charset="-120"/>
              </a:rPr>
              <a:t>divided according to 4 different </a:t>
            </a:r>
            <a:r>
              <a:rPr lang="tr-TR" sz="2000" dirty="0" err="1">
                <a:solidFill>
                  <a:srgbClr val="D6E5EF"/>
                </a:solidFill>
                <a:latin typeface="Roboto" pitchFamily="34" charset="0"/>
                <a:ea typeface="Roboto" pitchFamily="34" charset="-122"/>
                <a:cs typeface="Roboto" pitchFamily="34" charset="-120"/>
              </a:rPr>
              <a:t>generation</a:t>
            </a:r>
            <a:r>
              <a:rPr lang="en-US" sz="2000" dirty="0">
                <a:solidFill>
                  <a:srgbClr val="D6E5EF"/>
                </a:solidFill>
                <a:latin typeface="Roboto" pitchFamily="34" charset="0"/>
                <a:ea typeface="Roboto" pitchFamily="34" charset="-122"/>
                <a:cs typeface="Roboto" pitchFamily="34" charset="-120"/>
              </a:rPr>
              <a:t> t</a:t>
            </a:r>
            <a:r>
              <a:rPr lang="tr-TR" sz="2000" dirty="0" err="1">
                <a:solidFill>
                  <a:srgbClr val="D6E5EF"/>
                </a:solidFill>
                <a:latin typeface="Roboto" pitchFamily="34" charset="0"/>
                <a:ea typeface="Roboto" pitchFamily="34" charset="-122"/>
                <a:cs typeface="Roboto" pitchFamily="34" charset="-120"/>
              </a:rPr>
              <a:t>echniques</a:t>
            </a:r>
            <a:r>
              <a:rPr lang="tr-TR" sz="2000" dirty="0">
                <a:solidFill>
                  <a:srgbClr val="D6E5EF"/>
                </a:solidFill>
                <a:latin typeface="Roboto" pitchFamily="34" charset="0"/>
                <a:ea typeface="Roboto" pitchFamily="34" charset="-122"/>
                <a:cs typeface="Roboto" pitchFamily="34" charset="-120"/>
              </a:rPr>
              <a:t>.</a:t>
            </a:r>
            <a:r>
              <a:rPr lang="en-US" sz="2000" dirty="0">
                <a:solidFill>
                  <a:srgbClr val="D6E5EF"/>
                </a:solidFill>
                <a:latin typeface="Roboto" pitchFamily="34" charset="0"/>
                <a:ea typeface="Roboto" pitchFamily="34" charset="-122"/>
                <a:cs typeface="Roboto" pitchFamily="34" charset="-120"/>
              </a:rPr>
              <a:t> </a:t>
            </a:r>
            <a:endParaRPr lang="en-US" sz="2000" dirty="0"/>
          </a:p>
        </p:txBody>
      </p:sp>
      <p:sp>
        <p:nvSpPr>
          <p:cNvPr id="11" name="Shape 8"/>
          <p:cNvSpPr/>
          <p:nvPr/>
        </p:nvSpPr>
        <p:spPr>
          <a:xfrm>
            <a:off x="5630228" y="3197185"/>
            <a:ext cx="499943" cy="499943"/>
          </a:xfrm>
          <a:prstGeom prst="roundRect">
            <a:avLst>
              <a:gd name="adj" fmla="val 26667"/>
            </a:avLst>
          </a:prstGeom>
          <a:solidFill>
            <a:srgbClr val="12161D"/>
          </a:solidFill>
          <a:ln/>
        </p:spPr>
        <p:txBody>
          <a:bodyPr/>
          <a:lstStyle/>
          <a:p>
            <a:endParaRPr lang="en-GB"/>
          </a:p>
        </p:txBody>
      </p:sp>
      <p:sp>
        <p:nvSpPr>
          <p:cNvPr id="12" name="Text 9"/>
          <p:cNvSpPr/>
          <p:nvPr/>
        </p:nvSpPr>
        <p:spPr>
          <a:xfrm>
            <a:off x="5788700" y="3238857"/>
            <a:ext cx="18288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2</a:t>
            </a:r>
            <a:endParaRPr lang="en-US" sz="2624" dirty="0"/>
          </a:p>
        </p:txBody>
      </p:sp>
      <p:sp>
        <p:nvSpPr>
          <p:cNvPr id="13" name="Text 10"/>
          <p:cNvSpPr/>
          <p:nvPr/>
        </p:nvSpPr>
        <p:spPr>
          <a:xfrm>
            <a:off x="6352342" y="3273504"/>
            <a:ext cx="2461260" cy="347186"/>
          </a:xfrm>
          <a:prstGeom prst="rect">
            <a:avLst/>
          </a:prstGeom>
          <a:noFill/>
          <a:ln/>
        </p:spPr>
        <p:txBody>
          <a:bodyPr wrap="none" rtlCol="0" anchor="t"/>
          <a:lstStyle/>
          <a:p>
            <a:pPr marL="0" indent="0">
              <a:lnSpc>
                <a:spcPts val="2734"/>
              </a:lnSpc>
              <a:buNone/>
            </a:pPr>
            <a:r>
              <a:rPr lang="tr-TR" sz="2187" dirty="0">
                <a:solidFill>
                  <a:srgbClr val="60A9FF"/>
                </a:solidFill>
                <a:latin typeface="Roboto Slab" pitchFamily="34" charset="0"/>
                <a:ea typeface="Roboto Slab" pitchFamily="34" charset="-122"/>
                <a:cs typeface="Roboto Slab" pitchFamily="34" charset="-120"/>
              </a:rPr>
              <a:t>Database</a:t>
            </a:r>
            <a:r>
              <a:rPr lang="en-US" sz="2187" dirty="0">
                <a:solidFill>
                  <a:srgbClr val="60A9FF"/>
                </a:solidFill>
                <a:latin typeface="Roboto Slab" pitchFamily="34" charset="0"/>
                <a:ea typeface="Roboto Slab" pitchFamily="34" charset="-122"/>
                <a:cs typeface="Roboto Slab" pitchFamily="34" charset="-120"/>
              </a:rPr>
              <a:t> Analysis</a:t>
            </a:r>
            <a:endParaRPr lang="en-US" sz="2187" dirty="0"/>
          </a:p>
        </p:txBody>
      </p:sp>
      <p:sp>
        <p:nvSpPr>
          <p:cNvPr id="14" name="Text 11"/>
          <p:cNvSpPr/>
          <p:nvPr/>
        </p:nvSpPr>
        <p:spPr>
          <a:xfrm>
            <a:off x="6352342" y="4078230"/>
            <a:ext cx="2987279" cy="2802255"/>
          </a:xfrm>
          <a:prstGeom prst="rect">
            <a:avLst/>
          </a:prstGeom>
          <a:noFill/>
          <a:ln/>
        </p:spPr>
        <p:txBody>
          <a:bodyPr wrap="square" rtlCol="0" anchor="t"/>
          <a:lstStyle/>
          <a:p>
            <a:pPr marL="0" indent="0">
              <a:lnSpc>
                <a:spcPts val="2799"/>
              </a:lnSpc>
              <a:buNone/>
            </a:pPr>
            <a:r>
              <a:rPr lang="en-US" sz="2000" dirty="0">
                <a:solidFill>
                  <a:srgbClr val="D6E5EF"/>
                </a:solidFill>
                <a:latin typeface="Roboto" pitchFamily="34" charset="0"/>
                <a:ea typeface="Roboto" pitchFamily="34" charset="-122"/>
                <a:cs typeface="Roboto" pitchFamily="34" charset="-120"/>
              </a:rPr>
              <a:t>Analysis to examine the database in more detail, to identify categories that do not meet the objectives of the project, to identify deficiencies in file </a:t>
            </a:r>
            <a:r>
              <a:rPr lang="en-US" sz="2000" dirty="0" err="1">
                <a:solidFill>
                  <a:srgbClr val="D6E5EF"/>
                </a:solidFill>
                <a:latin typeface="Roboto" pitchFamily="34" charset="0"/>
                <a:ea typeface="Roboto" pitchFamily="34" charset="-122"/>
                <a:cs typeface="Roboto" pitchFamily="34" charset="-120"/>
              </a:rPr>
              <a:t>organisation</a:t>
            </a:r>
            <a:endParaRPr lang="en-US" sz="2000" dirty="0"/>
          </a:p>
        </p:txBody>
      </p:sp>
      <p:sp>
        <p:nvSpPr>
          <p:cNvPr id="15" name="Shape 12"/>
          <p:cNvSpPr/>
          <p:nvPr/>
        </p:nvSpPr>
        <p:spPr>
          <a:xfrm>
            <a:off x="10125432" y="3208615"/>
            <a:ext cx="499943" cy="499943"/>
          </a:xfrm>
          <a:prstGeom prst="roundRect">
            <a:avLst>
              <a:gd name="adj" fmla="val 26667"/>
            </a:avLst>
          </a:prstGeom>
          <a:solidFill>
            <a:srgbClr val="12161D"/>
          </a:solidFill>
          <a:ln/>
        </p:spPr>
        <p:txBody>
          <a:bodyPr/>
          <a:lstStyle/>
          <a:p>
            <a:endParaRPr lang="en-GB"/>
          </a:p>
        </p:txBody>
      </p:sp>
      <p:sp>
        <p:nvSpPr>
          <p:cNvPr id="16" name="Text 13"/>
          <p:cNvSpPr/>
          <p:nvPr/>
        </p:nvSpPr>
        <p:spPr>
          <a:xfrm>
            <a:off x="10283904" y="3250287"/>
            <a:ext cx="182880"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3</a:t>
            </a:r>
            <a:endParaRPr lang="en-US" sz="2624" dirty="0"/>
          </a:p>
        </p:txBody>
      </p:sp>
      <p:sp>
        <p:nvSpPr>
          <p:cNvPr id="17" name="Text 14"/>
          <p:cNvSpPr/>
          <p:nvPr/>
        </p:nvSpPr>
        <p:spPr>
          <a:xfrm>
            <a:off x="10847546" y="3284934"/>
            <a:ext cx="252222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Data Preprocessing</a:t>
            </a:r>
            <a:endParaRPr lang="en-US" sz="2187" dirty="0"/>
          </a:p>
        </p:txBody>
      </p:sp>
      <p:sp>
        <p:nvSpPr>
          <p:cNvPr id="18" name="Text 15"/>
          <p:cNvSpPr/>
          <p:nvPr/>
        </p:nvSpPr>
        <p:spPr>
          <a:xfrm>
            <a:off x="10847545" y="3997600"/>
            <a:ext cx="2987279" cy="2802255"/>
          </a:xfrm>
          <a:prstGeom prst="rect">
            <a:avLst/>
          </a:prstGeom>
          <a:noFill/>
          <a:ln/>
        </p:spPr>
        <p:txBody>
          <a:bodyPr wrap="square" rtlCol="0" anchor="t"/>
          <a:lstStyle/>
          <a:p>
            <a:pPr marL="0" indent="0">
              <a:lnSpc>
                <a:spcPts val="2799"/>
              </a:lnSpc>
              <a:buNone/>
            </a:pPr>
            <a:r>
              <a:rPr lang="en-US" sz="2000" dirty="0">
                <a:solidFill>
                  <a:srgbClr val="D6E5EF"/>
                </a:solidFill>
                <a:latin typeface="Roboto" pitchFamily="34" charset="0"/>
                <a:ea typeface="Roboto" pitchFamily="34" charset="-122"/>
                <a:cs typeface="Roboto" pitchFamily="34" charset="-120"/>
              </a:rPr>
              <a:t>In the pre-processing stage, to eliminate the deficiencies identified in the analysis and to ensure the suitability of the data for training machine learning models.</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sp>
        <p:nvSpPr>
          <p:cNvPr id="3" name="Shape 1"/>
          <p:cNvSpPr/>
          <p:nvPr/>
        </p:nvSpPr>
        <p:spPr>
          <a:xfrm>
            <a:off x="19714" y="0"/>
            <a:ext cx="14630400" cy="8229600"/>
          </a:xfrm>
          <a:prstGeom prst="rect">
            <a:avLst/>
          </a:prstGeom>
          <a:solidFill>
            <a:srgbClr val="202733"/>
          </a:solidFill>
          <a:ln/>
        </p:spPr>
        <p:txBody>
          <a:bodyPr/>
          <a:lstStyle/>
          <a:p>
            <a:endParaRPr lang="en-GB"/>
          </a:p>
        </p:txBody>
      </p:sp>
      <p:sp>
        <p:nvSpPr>
          <p:cNvPr id="4" name="Text 2"/>
          <p:cNvSpPr/>
          <p:nvPr/>
        </p:nvSpPr>
        <p:spPr>
          <a:xfrm>
            <a:off x="1056755" y="1016958"/>
            <a:ext cx="484632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Feature Extraction</a:t>
            </a:r>
            <a:endParaRPr lang="en-US" sz="4374" dirty="0"/>
          </a:p>
        </p:txBody>
      </p:sp>
      <p:sp>
        <p:nvSpPr>
          <p:cNvPr id="5" name="Text 3"/>
          <p:cNvSpPr/>
          <p:nvPr/>
        </p:nvSpPr>
        <p:spPr>
          <a:xfrm>
            <a:off x="1056755" y="2922129"/>
            <a:ext cx="2517457" cy="347186"/>
          </a:xfrm>
          <a:prstGeom prst="rect">
            <a:avLst/>
          </a:prstGeom>
          <a:noFill/>
          <a:ln/>
        </p:spPr>
        <p:txBody>
          <a:bodyPr wrap="none" rtlCol="0" anchor="t"/>
          <a:lstStyle/>
          <a:p>
            <a:pPr marL="0" indent="0">
              <a:lnSpc>
                <a:spcPts val="2734"/>
              </a:lnSpc>
              <a:buNone/>
            </a:pPr>
            <a:r>
              <a:rPr lang="tr-TR" sz="2187" dirty="0" err="1">
                <a:solidFill>
                  <a:srgbClr val="60A9FF"/>
                </a:solidFill>
                <a:latin typeface="Roboto Slab" pitchFamily="34" charset="0"/>
                <a:ea typeface="Roboto Slab" pitchFamily="34" charset="-122"/>
                <a:cs typeface="Roboto Slab" pitchFamily="34" charset="-120"/>
              </a:rPr>
              <a:t>Aim</a:t>
            </a:r>
            <a:endParaRPr lang="en-US" sz="2187" dirty="0"/>
          </a:p>
        </p:txBody>
      </p:sp>
      <p:sp>
        <p:nvSpPr>
          <p:cNvPr id="6" name="Text 4"/>
          <p:cNvSpPr/>
          <p:nvPr/>
        </p:nvSpPr>
        <p:spPr>
          <a:xfrm>
            <a:off x="1056755" y="3564441"/>
            <a:ext cx="3156347" cy="2591062"/>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Extraction of features </a:t>
            </a:r>
            <a:r>
              <a:rPr lang="tr-TR" sz="1750" dirty="0" err="1">
                <a:solidFill>
                  <a:srgbClr val="D6E5EF"/>
                </a:solidFill>
                <a:latin typeface="Roboto" pitchFamily="34" charset="0"/>
                <a:ea typeface="Roboto" pitchFamily="34" charset="-122"/>
                <a:cs typeface="Roboto" pitchFamily="34" charset="-120"/>
              </a:rPr>
              <a:t>from</a:t>
            </a:r>
            <a:r>
              <a:rPr lang="tr-TR" sz="1750" dirty="0">
                <a:solidFill>
                  <a:srgbClr val="D6E5EF"/>
                </a:solidFill>
                <a:latin typeface="Roboto" pitchFamily="34" charset="0"/>
                <a:ea typeface="Roboto" pitchFamily="34" charset="-122"/>
                <a:cs typeface="Roboto" pitchFamily="34" charset="-120"/>
              </a:rPr>
              <a:t> </a:t>
            </a:r>
            <a:r>
              <a:rPr lang="tr-TR" sz="1750" dirty="0" err="1">
                <a:solidFill>
                  <a:srgbClr val="D6E5EF"/>
                </a:solidFill>
                <a:latin typeface="Roboto" pitchFamily="34" charset="0"/>
                <a:ea typeface="Roboto" pitchFamily="34" charset="-122"/>
                <a:cs typeface="Roboto" pitchFamily="34" charset="-120"/>
              </a:rPr>
              <a:t>images</a:t>
            </a:r>
            <a:r>
              <a:rPr lang="tr-TR" sz="1750" dirty="0">
                <a:solidFill>
                  <a:srgbClr val="D6E5EF"/>
                </a:solidFill>
                <a:latin typeface="Roboto" pitchFamily="34" charset="0"/>
                <a:ea typeface="Roboto" pitchFamily="34" charset="-122"/>
                <a:cs typeface="Roboto" pitchFamily="34" charset="-120"/>
              </a:rPr>
              <a:t> </a:t>
            </a:r>
            <a:r>
              <a:rPr lang="en-US" sz="1750" dirty="0">
                <a:solidFill>
                  <a:srgbClr val="D6E5EF"/>
                </a:solidFill>
                <a:latin typeface="Roboto" pitchFamily="34" charset="0"/>
                <a:ea typeface="Roboto" pitchFamily="34" charset="-122"/>
                <a:cs typeface="Roboto" pitchFamily="34" charset="-120"/>
              </a:rPr>
              <a:t>is a</a:t>
            </a:r>
            <a:r>
              <a:rPr lang="tr-TR" sz="1750" dirty="0">
                <a:solidFill>
                  <a:srgbClr val="D6E5EF"/>
                </a:solidFill>
                <a:latin typeface="Roboto" pitchFamily="34" charset="0"/>
                <a:ea typeface="Roboto" pitchFamily="34" charset="-122"/>
                <a:cs typeface="Roboto" pitchFamily="34" charset="-120"/>
              </a:rPr>
              <a:t>n</a:t>
            </a:r>
            <a:r>
              <a:rPr lang="en-US" sz="1750" dirty="0">
                <a:solidFill>
                  <a:srgbClr val="D6E5EF"/>
                </a:solidFill>
                <a:latin typeface="Roboto" pitchFamily="34" charset="0"/>
                <a:ea typeface="Roboto" pitchFamily="34" charset="-122"/>
                <a:cs typeface="Roboto" pitchFamily="34" charset="-120"/>
              </a:rPr>
              <a:t> important step in the </a:t>
            </a:r>
            <a:r>
              <a:rPr lang="tr-TR" sz="1750" dirty="0" err="1">
                <a:solidFill>
                  <a:srgbClr val="D6E5EF"/>
                </a:solidFill>
                <a:latin typeface="Roboto" pitchFamily="34" charset="0"/>
                <a:ea typeface="Roboto" pitchFamily="34" charset="-122"/>
                <a:cs typeface="Roboto" pitchFamily="34" charset="-120"/>
              </a:rPr>
              <a:t>project</a:t>
            </a:r>
            <a:r>
              <a:rPr lang="en-US" sz="1750" dirty="0">
                <a:solidFill>
                  <a:srgbClr val="D6E5EF"/>
                </a:solidFill>
                <a:latin typeface="Roboto" pitchFamily="34" charset="0"/>
                <a:ea typeface="Roboto" pitchFamily="34" charset="-122"/>
                <a:cs typeface="Roboto" pitchFamily="34" charset="-120"/>
              </a:rPr>
              <a:t>.</a:t>
            </a:r>
            <a:r>
              <a:rPr lang="tr-TR" sz="1750" dirty="0">
                <a:solidFill>
                  <a:srgbClr val="D6E5EF"/>
                </a:solidFill>
                <a:latin typeface="Roboto" pitchFamily="34" charset="0"/>
                <a:ea typeface="Roboto" pitchFamily="34" charset="-122"/>
                <a:cs typeface="Roboto" pitchFamily="34" charset="-120"/>
              </a:rPr>
              <a:t> T</a:t>
            </a:r>
            <a:r>
              <a:rPr lang="en-US" sz="1750" dirty="0">
                <a:solidFill>
                  <a:srgbClr val="D6E5EF"/>
                </a:solidFill>
                <a:latin typeface="Roboto" pitchFamily="34" charset="0"/>
                <a:ea typeface="Roboto" pitchFamily="34" charset="-122"/>
                <a:cs typeface="Roboto" pitchFamily="34" charset="-120"/>
              </a:rPr>
              <a:t>his process is employed to derive meaning from AI-generated artworks and identify prominent features.</a:t>
            </a:r>
            <a:endParaRPr lang="en-US" sz="1750" dirty="0"/>
          </a:p>
        </p:txBody>
      </p:sp>
      <p:sp>
        <p:nvSpPr>
          <p:cNvPr id="7" name="Text 5"/>
          <p:cNvSpPr/>
          <p:nvPr/>
        </p:nvSpPr>
        <p:spPr>
          <a:xfrm>
            <a:off x="6015865" y="2885775"/>
            <a:ext cx="3156347" cy="334729"/>
          </a:xfrm>
          <a:prstGeom prst="rect">
            <a:avLst/>
          </a:prstGeom>
          <a:noFill/>
          <a:ln/>
        </p:spPr>
        <p:txBody>
          <a:bodyPr wrap="square" rtlCol="0" anchor="t"/>
          <a:lstStyle/>
          <a:p>
            <a:pPr marL="0" indent="0">
              <a:lnSpc>
                <a:spcPts val="2734"/>
              </a:lnSpc>
              <a:buNone/>
            </a:pPr>
            <a:r>
              <a:rPr lang="tr-TR" sz="2187" dirty="0" err="1">
                <a:solidFill>
                  <a:srgbClr val="60A9FF"/>
                </a:solidFill>
                <a:latin typeface="Roboto Slab" pitchFamily="34" charset="0"/>
                <a:ea typeface="Roboto Slab" pitchFamily="34" charset="-122"/>
                <a:cs typeface="Roboto Slab" pitchFamily="34" charset="-120"/>
              </a:rPr>
              <a:t>Why</a:t>
            </a:r>
            <a:r>
              <a:rPr lang="tr-TR" sz="2187" dirty="0">
                <a:solidFill>
                  <a:srgbClr val="60A9FF"/>
                </a:solidFill>
                <a:latin typeface="Roboto Slab" pitchFamily="34" charset="0"/>
                <a:ea typeface="Roboto Slab" pitchFamily="34" charset="-122"/>
                <a:cs typeface="Roboto Slab" pitchFamily="34" charset="-120"/>
              </a:rPr>
              <a:t> ResNet50 ?</a:t>
            </a:r>
            <a:endParaRPr lang="en-US" sz="2187" dirty="0"/>
          </a:p>
        </p:txBody>
      </p:sp>
      <p:sp>
        <p:nvSpPr>
          <p:cNvPr id="8" name="Text 6"/>
          <p:cNvSpPr/>
          <p:nvPr/>
        </p:nvSpPr>
        <p:spPr>
          <a:xfrm>
            <a:off x="6015865" y="3528088"/>
            <a:ext cx="3449598" cy="2759988"/>
          </a:xfrm>
          <a:prstGeom prst="rect">
            <a:avLst/>
          </a:prstGeom>
          <a:noFill/>
          <a:ln/>
        </p:spPr>
        <p:txBody>
          <a:bodyPr wrap="square" rtlCol="0" anchor="t"/>
          <a:lstStyle/>
          <a:p>
            <a:pPr marL="0" indent="0">
              <a:lnSpc>
                <a:spcPts val="2799"/>
              </a:lnSpc>
              <a:buNone/>
            </a:pPr>
            <a:r>
              <a:rPr lang="tr-TR" sz="1750" dirty="0">
                <a:solidFill>
                  <a:srgbClr val="D6E5EF"/>
                </a:solidFill>
                <a:latin typeface="Roboto" pitchFamily="34" charset="0"/>
                <a:ea typeface="Roboto" pitchFamily="34" charset="-122"/>
                <a:cs typeface="Roboto" pitchFamily="34" charset="-120"/>
              </a:rPr>
              <a:t>R</a:t>
            </a:r>
            <a:r>
              <a:rPr lang="en-US" sz="1750" dirty="0" err="1">
                <a:solidFill>
                  <a:srgbClr val="D6E5EF"/>
                </a:solidFill>
                <a:latin typeface="Roboto" pitchFamily="34" charset="0"/>
                <a:ea typeface="Roboto" pitchFamily="34" charset="-122"/>
                <a:cs typeface="Roboto" pitchFamily="34" charset="-120"/>
              </a:rPr>
              <a:t>epresents</a:t>
            </a:r>
            <a:r>
              <a:rPr lang="en-US" sz="1750" dirty="0">
                <a:solidFill>
                  <a:srgbClr val="D6E5EF"/>
                </a:solidFill>
                <a:latin typeface="Roboto" pitchFamily="34" charset="0"/>
                <a:ea typeface="Roboto" pitchFamily="34" charset="-122"/>
                <a:cs typeface="Roboto" pitchFamily="34" charset="-120"/>
              </a:rPr>
              <a:t> is effectively utilized to extract complex features present in artworks.</a:t>
            </a:r>
            <a:r>
              <a:rPr lang="tr-TR" sz="1750" dirty="0">
                <a:solidFill>
                  <a:srgbClr val="D6E5EF"/>
                </a:solidFill>
                <a:latin typeface="Roboto" pitchFamily="34" charset="0"/>
                <a:ea typeface="Roboto" pitchFamily="34" charset="-122"/>
                <a:cs typeface="Roboto" pitchFamily="34" charset="-120"/>
              </a:rPr>
              <a:t> I</a:t>
            </a:r>
            <a:r>
              <a:rPr lang="en-US" sz="1750" dirty="0">
                <a:solidFill>
                  <a:srgbClr val="D6E5EF"/>
                </a:solidFill>
                <a:latin typeface="Roboto" pitchFamily="34" charset="0"/>
                <a:ea typeface="Roboto" pitchFamily="34" charset="-122"/>
                <a:cs typeface="Roboto" pitchFamily="34" charset="-120"/>
              </a:rPr>
              <a:t>t provides higher</a:t>
            </a:r>
            <a:r>
              <a:rPr lang="tr-TR" sz="1750" dirty="0">
                <a:solidFill>
                  <a:srgbClr val="D6E5EF"/>
                </a:solidFill>
                <a:latin typeface="Roboto" pitchFamily="34" charset="0"/>
                <a:ea typeface="Roboto" pitchFamily="34" charset="-122"/>
                <a:cs typeface="Roboto" pitchFamily="34" charset="-120"/>
              </a:rPr>
              <a:t> </a:t>
            </a:r>
            <a:r>
              <a:rPr lang="en-US" sz="1750" dirty="0">
                <a:solidFill>
                  <a:srgbClr val="D6E5EF"/>
                </a:solidFill>
                <a:latin typeface="Roboto" pitchFamily="34" charset="0"/>
                <a:ea typeface="Roboto" pitchFamily="34" charset="-122"/>
                <a:cs typeface="Roboto" pitchFamily="34" charset="-120"/>
              </a:rPr>
              <a:t>performance and accuracy in examining artworks.</a:t>
            </a:r>
            <a:endParaRPr lang="en-US" sz="1750" dirty="0"/>
          </a:p>
        </p:txBody>
      </p:sp>
      <p:pic>
        <p:nvPicPr>
          <p:cNvPr id="13" name="Picture 12" descr="A lion walking in the grass&#10;&#10;Description automatically generated">
            <a:extLst>
              <a:ext uri="{FF2B5EF4-FFF2-40B4-BE49-F238E27FC236}">
                <a16:creationId xmlns:a16="http://schemas.microsoft.com/office/drawing/2014/main" id="{484424D3-6AD5-965B-A771-BC2E8A97D3A3}"/>
              </a:ext>
            </a:extLst>
          </p:cNvPr>
          <p:cNvPicPr>
            <a:picLocks noChangeAspect="1"/>
          </p:cNvPicPr>
          <p:nvPr/>
        </p:nvPicPr>
        <p:blipFill rotWithShape="1">
          <a:blip r:embed="rId3"/>
          <a:srcRect l="10028" t="10351" r="50756" b="7261"/>
          <a:stretch/>
        </p:blipFill>
        <p:spPr>
          <a:xfrm>
            <a:off x="10502503" y="19490"/>
            <a:ext cx="4108183" cy="4061556"/>
          </a:xfrm>
          <a:prstGeom prst="rect">
            <a:avLst/>
          </a:prstGeom>
        </p:spPr>
      </p:pic>
      <p:pic>
        <p:nvPicPr>
          <p:cNvPr id="15" name="Picture 14" descr="A lion walking in the grass&#10;&#10;Description automatically generated">
            <a:extLst>
              <a:ext uri="{FF2B5EF4-FFF2-40B4-BE49-F238E27FC236}">
                <a16:creationId xmlns:a16="http://schemas.microsoft.com/office/drawing/2014/main" id="{934D60F1-4822-AA12-92B0-AA09FEFC2F9C}"/>
              </a:ext>
            </a:extLst>
          </p:cNvPr>
          <p:cNvPicPr>
            <a:picLocks noChangeAspect="1"/>
          </p:cNvPicPr>
          <p:nvPr/>
        </p:nvPicPr>
        <p:blipFill rotWithShape="1">
          <a:blip r:embed="rId3"/>
          <a:srcRect l="54141" t="11484" r="9297" b="10489"/>
          <a:stretch/>
        </p:blipFill>
        <p:spPr>
          <a:xfrm>
            <a:off x="10502503" y="4064571"/>
            <a:ext cx="4105895" cy="41455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sp>
        <p:nvSpPr>
          <p:cNvPr id="3" name="Shape 1"/>
          <p:cNvSpPr/>
          <p:nvPr/>
        </p:nvSpPr>
        <p:spPr>
          <a:xfrm>
            <a:off x="0" y="0"/>
            <a:ext cx="14630400" cy="8229600"/>
          </a:xfrm>
          <a:prstGeom prst="rect">
            <a:avLst/>
          </a:prstGeom>
          <a:solidFill>
            <a:srgbClr val="202733"/>
          </a:solidFill>
          <a:ln/>
        </p:spPr>
        <p:txBody>
          <a:bodyPr/>
          <a:lstStyle/>
          <a:p>
            <a:endParaRPr lang="en-GB"/>
          </a:p>
        </p:txBody>
      </p:sp>
      <p:sp>
        <p:nvSpPr>
          <p:cNvPr id="4" name="Text 2"/>
          <p:cNvSpPr/>
          <p:nvPr/>
        </p:nvSpPr>
        <p:spPr>
          <a:xfrm>
            <a:off x="2037993" y="1347430"/>
            <a:ext cx="10554414" cy="1388745"/>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Training and Evaluation of Machine Learning Models</a:t>
            </a:r>
            <a:endParaRPr lang="en-US" sz="4374" dirty="0"/>
          </a:p>
        </p:txBody>
      </p:sp>
      <p:pic>
        <p:nvPicPr>
          <p:cNvPr id="5" name="Image 0" descr="preencoded.png"/>
          <p:cNvPicPr>
            <a:picLocks noChangeAspect="1"/>
          </p:cNvPicPr>
          <p:nvPr/>
        </p:nvPicPr>
        <p:blipFill>
          <a:blip r:embed="rId3"/>
          <a:stretch>
            <a:fillRect/>
          </a:stretch>
        </p:blipFill>
        <p:spPr>
          <a:xfrm>
            <a:off x="2037993" y="3180517"/>
            <a:ext cx="3518059" cy="888682"/>
          </a:xfrm>
          <a:prstGeom prst="rect">
            <a:avLst/>
          </a:prstGeom>
        </p:spPr>
      </p:pic>
      <p:sp>
        <p:nvSpPr>
          <p:cNvPr id="6" name="Text 3"/>
          <p:cNvSpPr/>
          <p:nvPr/>
        </p:nvSpPr>
        <p:spPr>
          <a:xfrm>
            <a:off x="2260162" y="4402455"/>
            <a:ext cx="3073717" cy="347186"/>
          </a:xfrm>
          <a:prstGeom prst="rect">
            <a:avLst/>
          </a:prstGeom>
          <a:noFill/>
          <a:ln/>
        </p:spPr>
        <p:txBody>
          <a:bodyPr wrap="none" rtlCol="0" anchor="t"/>
          <a:lstStyle/>
          <a:p>
            <a:pPr marL="0" indent="0" algn="l">
              <a:lnSpc>
                <a:spcPts val="2734"/>
              </a:lnSpc>
              <a:buNone/>
            </a:pPr>
            <a:r>
              <a:rPr lang="tr-TR" sz="2187" dirty="0" err="1">
                <a:solidFill>
                  <a:srgbClr val="60A9FF"/>
                </a:solidFill>
                <a:latin typeface="Roboto Slab" pitchFamily="34" charset="0"/>
                <a:ea typeface="Roboto Slab" pitchFamily="34" charset="-122"/>
                <a:cs typeface="Roboto Slab" pitchFamily="34" charset="-120"/>
              </a:rPr>
              <a:t>Spliting</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By</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Categories</a:t>
            </a:r>
            <a:endParaRPr lang="en-US" sz="2187" dirty="0"/>
          </a:p>
        </p:txBody>
      </p:sp>
      <p:sp>
        <p:nvSpPr>
          <p:cNvPr id="7" name="Text 4"/>
          <p:cNvSpPr/>
          <p:nvPr/>
        </p:nvSpPr>
        <p:spPr>
          <a:xfrm>
            <a:off x="2260163" y="4882872"/>
            <a:ext cx="3073718" cy="2229128"/>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The objective is to observe the differences between training the model separately for each category and training the model by combining categories.</a:t>
            </a:r>
            <a:endParaRPr lang="en-US" sz="1750" dirty="0"/>
          </a:p>
        </p:txBody>
      </p:sp>
      <p:pic>
        <p:nvPicPr>
          <p:cNvPr id="8" name="Image 1" descr="preencoded.png"/>
          <p:cNvPicPr>
            <a:picLocks noChangeAspect="1"/>
          </p:cNvPicPr>
          <p:nvPr/>
        </p:nvPicPr>
        <p:blipFill>
          <a:blip r:embed="rId4"/>
          <a:stretch>
            <a:fillRect/>
          </a:stretch>
        </p:blipFill>
        <p:spPr>
          <a:xfrm>
            <a:off x="5556052" y="3180517"/>
            <a:ext cx="3518178" cy="888682"/>
          </a:xfrm>
          <a:prstGeom prst="rect">
            <a:avLst/>
          </a:prstGeom>
        </p:spPr>
      </p:pic>
      <p:sp>
        <p:nvSpPr>
          <p:cNvPr id="9" name="Text 5"/>
          <p:cNvSpPr/>
          <p:nvPr/>
        </p:nvSpPr>
        <p:spPr>
          <a:xfrm>
            <a:off x="5778221" y="4402455"/>
            <a:ext cx="3073837" cy="347186"/>
          </a:xfrm>
          <a:prstGeom prst="rect">
            <a:avLst/>
          </a:prstGeom>
          <a:noFill/>
          <a:ln/>
        </p:spPr>
        <p:txBody>
          <a:bodyPr wrap="none" rtlCol="0" anchor="t"/>
          <a:lstStyle/>
          <a:p>
            <a:pPr marL="0" indent="0" algn="l">
              <a:lnSpc>
                <a:spcPts val="2734"/>
              </a:lnSpc>
              <a:buNone/>
            </a:pPr>
            <a:r>
              <a:rPr lang="tr-TR" sz="2187" dirty="0">
                <a:solidFill>
                  <a:srgbClr val="60A9FF"/>
                </a:solidFill>
                <a:latin typeface="Roboto Slab" pitchFamily="34" charset="0"/>
                <a:ea typeface="Roboto Slab" pitchFamily="34" charset="-122"/>
                <a:cs typeface="Roboto Slab" pitchFamily="34" charset="-120"/>
              </a:rPr>
              <a:t>Training Model</a:t>
            </a:r>
            <a:endParaRPr lang="en-US" sz="2187" dirty="0"/>
          </a:p>
        </p:txBody>
      </p:sp>
      <p:sp>
        <p:nvSpPr>
          <p:cNvPr id="10" name="Text 6"/>
          <p:cNvSpPr/>
          <p:nvPr/>
        </p:nvSpPr>
        <p:spPr>
          <a:xfrm>
            <a:off x="5778222" y="4882872"/>
            <a:ext cx="3073837" cy="2229128"/>
          </a:xfrm>
          <a:prstGeom prst="rect">
            <a:avLst/>
          </a:prstGeom>
          <a:noFill/>
          <a:ln/>
        </p:spPr>
        <p:txBody>
          <a:bodyPr wrap="square" rtlCol="0" anchor="t"/>
          <a:lstStyle/>
          <a:p>
            <a:pPr>
              <a:lnSpc>
                <a:spcPts val="2799"/>
              </a:lnSpc>
            </a:pPr>
            <a:r>
              <a:rPr lang="en-US" sz="1750" dirty="0">
                <a:solidFill>
                  <a:srgbClr val="D6E5EF"/>
                </a:solidFill>
                <a:latin typeface="Roboto" pitchFamily="34" charset="0"/>
                <a:ea typeface="Roboto" pitchFamily="34" charset="-122"/>
                <a:cs typeface="Roboto" pitchFamily="34" charset="-120"/>
              </a:rPr>
              <a:t>The data were already separated into test and train sets in the database. Logistic regression was used for the classification process after the data was scaled.</a:t>
            </a:r>
          </a:p>
        </p:txBody>
      </p:sp>
      <p:pic>
        <p:nvPicPr>
          <p:cNvPr id="11" name="Image 2" descr="preencoded.png"/>
          <p:cNvPicPr>
            <a:picLocks noChangeAspect="1"/>
          </p:cNvPicPr>
          <p:nvPr/>
        </p:nvPicPr>
        <p:blipFill>
          <a:blip r:embed="rId5"/>
          <a:stretch>
            <a:fillRect/>
          </a:stretch>
        </p:blipFill>
        <p:spPr>
          <a:xfrm>
            <a:off x="9074229" y="3180517"/>
            <a:ext cx="3518178" cy="888682"/>
          </a:xfrm>
          <a:prstGeom prst="rect">
            <a:avLst/>
          </a:prstGeom>
        </p:spPr>
      </p:pic>
      <p:sp>
        <p:nvSpPr>
          <p:cNvPr id="12" name="Text 7"/>
          <p:cNvSpPr/>
          <p:nvPr/>
        </p:nvSpPr>
        <p:spPr>
          <a:xfrm>
            <a:off x="9296400" y="4402455"/>
            <a:ext cx="3073836"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Performance Metrics</a:t>
            </a:r>
            <a:endParaRPr lang="en-US" sz="2187" dirty="0"/>
          </a:p>
        </p:txBody>
      </p:sp>
      <p:sp>
        <p:nvSpPr>
          <p:cNvPr id="13" name="Text 8"/>
          <p:cNvSpPr/>
          <p:nvPr/>
        </p:nvSpPr>
        <p:spPr>
          <a:xfrm>
            <a:off x="9296400" y="4882872"/>
            <a:ext cx="3073837" cy="2229128"/>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Evaluation of models using metrics like precision, recall, and F1 score to gauge their effectiveness in forgery detection.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sp>
        <p:nvSpPr>
          <p:cNvPr id="3" name="Shape 1"/>
          <p:cNvSpPr/>
          <p:nvPr/>
        </p:nvSpPr>
        <p:spPr>
          <a:xfrm>
            <a:off x="0" y="0"/>
            <a:ext cx="14630400" cy="8229600"/>
          </a:xfrm>
          <a:prstGeom prst="rect">
            <a:avLst/>
          </a:prstGeom>
          <a:solidFill>
            <a:srgbClr val="202733"/>
          </a:solidFill>
          <a:ln/>
        </p:spPr>
        <p:txBody>
          <a:bodyPr/>
          <a:lstStyle/>
          <a:p>
            <a:endParaRPr lang="en-GB"/>
          </a:p>
        </p:txBody>
      </p:sp>
      <p:sp>
        <p:nvSpPr>
          <p:cNvPr id="4" name="Text 2"/>
          <p:cNvSpPr/>
          <p:nvPr/>
        </p:nvSpPr>
        <p:spPr>
          <a:xfrm>
            <a:off x="823858" y="1055323"/>
            <a:ext cx="4376225"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Results</a:t>
            </a:r>
            <a:endParaRPr lang="en-US" sz="4374" dirty="0"/>
          </a:p>
        </p:txBody>
      </p:sp>
      <p:pic>
        <p:nvPicPr>
          <p:cNvPr id="5" name="Image 0"/>
          <p:cNvPicPr>
            <a:picLocks noChangeAspect="1"/>
          </p:cNvPicPr>
          <p:nvPr/>
        </p:nvPicPr>
        <p:blipFill>
          <a:blip r:embed="rId3"/>
          <a:srcRect/>
          <a:stretch/>
        </p:blipFill>
        <p:spPr>
          <a:xfrm>
            <a:off x="9999342" y="621391"/>
            <a:ext cx="3605477" cy="1696695"/>
          </a:xfrm>
          <a:prstGeom prst="roundRect">
            <a:avLst>
              <a:gd name="adj" fmla="val 6562"/>
            </a:avLst>
          </a:prstGeom>
        </p:spPr>
      </p:pic>
      <p:pic>
        <p:nvPicPr>
          <p:cNvPr id="8" name="Image 1"/>
          <p:cNvPicPr>
            <a:picLocks noChangeAspect="1"/>
          </p:cNvPicPr>
          <p:nvPr/>
        </p:nvPicPr>
        <p:blipFill>
          <a:blip r:embed="rId4"/>
          <a:srcRect/>
          <a:stretch/>
        </p:blipFill>
        <p:spPr>
          <a:xfrm>
            <a:off x="9999342" y="3214779"/>
            <a:ext cx="3605477" cy="1696695"/>
          </a:xfrm>
          <a:prstGeom prst="roundRect">
            <a:avLst>
              <a:gd name="adj" fmla="val 6562"/>
            </a:avLst>
          </a:prstGeom>
        </p:spPr>
      </p:pic>
      <p:sp>
        <p:nvSpPr>
          <p:cNvPr id="9" name="Text 5"/>
          <p:cNvSpPr/>
          <p:nvPr/>
        </p:nvSpPr>
        <p:spPr>
          <a:xfrm>
            <a:off x="823858" y="2843144"/>
            <a:ext cx="2727960"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Accuracy Evaluation</a:t>
            </a:r>
            <a:endParaRPr lang="en-US" sz="2187" dirty="0"/>
          </a:p>
        </p:txBody>
      </p:sp>
      <p:sp>
        <p:nvSpPr>
          <p:cNvPr id="10" name="Text 6"/>
          <p:cNvSpPr/>
          <p:nvPr/>
        </p:nvSpPr>
        <p:spPr>
          <a:xfrm>
            <a:off x="891522" y="3499393"/>
            <a:ext cx="3296007" cy="1768793"/>
          </a:xfrm>
          <a:prstGeom prst="rect">
            <a:avLst/>
          </a:prstGeom>
          <a:noFill/>
          <a:ln/>
        </p:spPr>
        <p:txBody>
          <a:bodyPr wrap="square" rtlCol="0" anchor="t"/>
          <a:lstStyle/>
          <a:p>
            <a:pPr marL="0" indent="0" algn="l">
              <a:lnSpc>
                <a:spcPts val="2799"/>
              </a:lnSpc>
              <a:buNone/>
            </a:pPr>
            <a:r>
              <a:rPr lang="tr-TR" sz="1750" dirty="0">
                <a:solidFill>
                  <a:srgbClr val="D6E5EF"/>
                </a:solidFill>
                <a:latin typeface="Roboto" pitchFamily="34" charset="0"/>
                <a:ea typeface="Roboto" pitchFamily="34" charset="-122"/>
                <a:cs typeface="Roboto" pitchFamily="34" charset="-120"/>
              </a:rPr>
              <a:t>A</a:t>
            </a:r>
            <a:r>
              <a:rPr lang="en-US" sz="1750" dirty="0" err="1">
                <a:solidFill>
                  <a:srgbClr val="D6E5EF"/>
                </a:solidFill>
                <a:latin typeface="Roboto" pitchFamily="34" charset="0"/>
                <a:ea typeface="Roboto" pitchFamily="34" charset="-122"/>
                <a:cs typeface="Roboto" pitchFamily="34" charset="-120"/>
              </a:rPr>
              <a:t>ssessment</a:t>
            </a:r>
            <a:r>
              <a:rPr lang="en-US" sz="1750" dirty="0">
                <a:solidFill>
                  <a:srgbClr val="D6E5EF"/>
                </a:solidFill>
                <a:latin typeface="Roboto" pitchFamily="34" charset="0"/>
                <a:ea typeface="Roboto" pitchFamily="34" charset="-122"/>
                <a:cs typeface="Roboto" pitchFamily="34" charset="-120"/>
              </a:rPr>
              <a:t> of the accuracy achieved by the machine learning models in detecting art forgeries.</a:t>
            </a:r>
            <a:endParaRPr lang="en-US" sz="1750" dirty="0"/>
          </a:p>
        </p:txBody>
      </p:sp>
      <p:pic>
        <p:nvPicPr>
          <p:cNvPr id="11" name="Image 2"/>
          <p:cNvPicPr>
            <a:picLocks noChangeAspect="1"/>
          </p:cNvPicPr>
          <p:nvPr/>
        </p:nvPicPr>
        <p:blipFill rotWithShape="1">
          <a:blip r:embed="rId5"/>
          <a:srcRect r="656"/>
          <a:stretch/>
        </p:blipFill>
        <p:spPr>
          <a:xfrm>
            <a:off x="9999341" y="5934233"/>
            <a:ext cx="3605478" cy="1673976"/>
          </a:xfrm>
          <a:prstGeom prst="roundRect">
            <a:avLst>
              <a:gd name="adj" fmla="val 5742"/>
            </a:avLst>
          </a:prstGeom>
        </p:spPr>
      </p:pic>
      <p:sp>
        <p:nvSpPr>
          <p:cNvPr id="12" name="Text 7"/>
          <p:cNvSpPr/>
          <p:nvPr/>
        </p:nvSpPr>
        <p:spPr>
          <a:xfrm>
            <a:off x="4984953" y="2805020"/>
            <a:ext cx="4190531" cy="694373"/>
          </a:xfrm>
          <a:prstGeom prst="rect">
            <a:avLst/>
          </a:prstGeom>
          <a:noFill/>
          <a:ln/>
        </p:spPr>
        <p:txBody>
          <a:bodyPr wrap="squar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Performance Metrics Analysis</a:t>
            </a:r>
            <a:endParaRPr lang="en-US" sz="2187" dirty="0"/>
          </a:p>
        </p:txBody>
      </p:sp>
      <p:sp>
        <p:nvSpPr>
          <p:cNvPr id="13" name="Text 8"/>
          <p:cNvSpPr/>
          <p:nvPr/>
        </p:nvSpPr>
        <p:spPr>
          <a:xfrm>
            <a:off x="4984953" y="3467402"/>
            <a:ext cx="3296007" cy="1696695"/>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Comprehensive analysis of precision, recall, and </a:t>
            </a:r>
            <a:r>
              <a:rPr lang="tr-TR" sz="1750" dirty="0">
                <a:solidFill>
                  <a:srgbClr val="D6E5EF"/>
                </a:solidFill>
                <a:latin typeface="Roboto" pitchFamily="34" charset="0"/>
                <a:ea typeface="Roboto" pitchFamily="34" charset="-122"/>
                <a:cs typeface="Roboto" pitchFamily="34" charset="-120"/>
              </a:rPr>
              <a:t>F1-Score</a:t>
            </a:r>
            <a:r>
              <a:rPr lang="en-US" sz="1750" dirty="0">
                <a:solidFill>
                  <a:srgbClr val="D6E5EF"/>
                </a:solidFill>
                <a:latin typeface="Roboto" pitchFamily="34" charset="0"/>
                <a:ea typeface="Roboto" pitchFamily="34" charset="-122"/>
                <a:cs typeface="Roboto" pitchFamily="34" charset="-120"/>
              </a:rPr>
              <a:t> metrics to evaluate the efficacy of the models.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GB"/>
          </a:p>
        </p:txBody>
      </p:sp>
      <p:pic>
        <p:nvPicPr>
          <p:cNvPr id="19" name="Picture 18" descr="A city with a lot of buildings and a road&#10;&#10;Description automatically generated">
            <a:extLst>
              <a:ext uri="{FF2B5EF4-FFF2-40B4-BE49-F238E27FC236}">
                <a16:creationId xmlns:a16="http://schemas.microsoft.com/office/drawing/2014/main" id="{E3E1FDF6-3F40-8316-CB45-57B0D7C53404}"/>
              </a:ext>
            </a:extLst>
          </p:cNvPr>
          <p:cNvPicPr>
            <a:picLocks noChangeAspect="1"/>
          </p:cNvPicPr>
          <p:nvPr/>
        </p:nvPicPr>
        <p:blipFill>
          <a:blip r:embed="rId3"/>
          <a:stretch>
            <a:fillRect/>
          </a:stretch>
        </p:blipFill>
        <p:spPr>
          <a:xfrm>
            <a:off x="0" y="0"/>
            <a:ext cx="14630400" cy="8229600"/>
          </a:xfrm>
          <a:prstGeom prst="rect">
            <a:avLst/>
          </a:prstGeom>
        </p:spPr>
      </p:pic>
      <p:sp>
        <p:nvSpPr>
          <p:cNvPr id="20" name="Shape 2">
            <a:extLst>
              <a:ext uri="{FF2B5EF4-FFF2-40B4-BE49-F238E27FC236}">
                <a16:creationId xmlns:a16="http://schemas.microsoft.com/office/drawing/2014/main" id="{3AB1C152-8BE9-D0C5-5FFF-62F8AEA4E9B5}"/>
              </a:ext>
            </a:extLst>
          </p:cNvPr>
          <p:cNvSpPr/>
          <p:nvPr/>
        </p:nvSpPr>
        <p:spPr>
          <a:xfrm>
            <a:off x="1" y="0"/>
            <a:ext cx="14630400" cy="8229600"/>
          </a:xfrm>
          <a:prstGeom prst="rect">
            <a:avLst/>
          </a:prstGeom>
          <a:solidFill>
            <a:srgbClr val="202733">
              <a:alpha val="80000"/>
            </a:srgbClr>
          </a:solidFill>
          <a:ln/>
        </p:spPr>
        <p:txBody>
          <a:bodyPr/>
          <a:lstStyle/>
          <a:p>
            <a:endParaRPr lang="en-GB" dirty="0"/>
          </a:p>
        </p:txBody>
      </p:sp>
      <p:sp>
        <p:nvSpPr>
          <p:cNvPr id="4" name="Text 2"/>
          <p:cNvSpPr/>
          <p:nvPr/>
        </p:nvSpPr>
        <p:spPr>
          <a:xfrm>
            <a:off x="4392412" y="988934"/>
            <a:ext cx="5845575" cy="694373"/>
          </a:xfrm>
          <a:prstGeom prst="rect">
            <a:avLst/>
          </a:prstGeom>
          <a:noFill/>
          <a:ln/>
        </p:spPr>
        <p:txBody>
          <a:bodyPr wrap="none" rtlCol="0" anchor="t"/>
          <a:lstStyle/>
          <a:p>
            <a:pPr marL="0" indent="0">
              <a:lnSpc>
                <a:spcPts val="5468"/>
              </a:lnSpc>
              <a:buNone/>
            </a:pPr>
            <a:r>
              <a:rPr lang="en-US" sz="4374" dirty="0">
                <a:solidFill>
                  <a:schemeClr val="accent3">
                    <a:lumMod val="60000"/>
                    <a:lumOff val="40000"/>
                  </a:schemeClr>
                </a:solidFill>
                <a:latin typeface="Roboto Slab" pitchFamily="34" charset="0"/>
                <a:ea typeface="Roboto Slab" pitchFamily="34" charset="-122"/>
                <a:cs typeface="Roboto Slab" pitchFamily="34" charset="-120"/>
              </a:rPr>
              <a:t>Future Improvements</a:t>
            </a:r>
            <a:endParaRPr lang="en-US" sz="4374" dirty="0">
              <a:solidFill>
                <a:schemeClr val="accent3">
                  <a:lumMod val="60000"/>
                  <a:lumOff val="40000"/>
                </a:schemeClr>
              </a:solidFill>
            </a:endParaRPr>
          </a:p>
        </p:txBody>
      </p:sp>
      <p:sp>
        <p:nvSpPr>
          <p:cNvPr id="5" name="Shape 3"/>
          <p:cNvSpPr/>
          <p:nvPr/>
        </p:nvSpPr>
        <p:spPr>
          <a:xfrm>
            <a:off x="1171873" y="2672243"/>
            <a:ext cx="3370064" cy="4485680"/>
          </a:xfrm>
          <a:prstGeom prst="roundRect">
            <a:avLst>
              <a:gd name="adj" fmla="val 3956"/>
            </a:avLst>
          </a:prstGeom>
          <a:solidFill>
            <a:srgbClr val="12161D"/>
          </a:solidFill>
          <a:ln/>
        </p:spPr>
        <p:txBody>
          <a:bodyPr/>
          <a:lstStyle/>
          <a:p>
            <a:endParaRPr lang="en-GB"/>
          </a:p>
        </p:txBody>
      </p:sp>
      <p:sp>
        <p:nvSpPr>
          <p:cNvPr id="6" name="Text 4"/>
          <p:cNvSpPr/>
          <p:nvPr/>
        </p:nvSpPr>
        <p:spPr>
          <a:xfrm>
            <a:off x="1134893" y="2820144"/>
            <a:ext cx="3356372" cy="347186"/>
          </a:xfrm>
          <a:prstGeom prst="rect">
            <a:avLst/>
          </a:prstGeom>
          <a:noFill/>
          <a:ln/>
        </p:spPr>
        <p:txBody>
          <a:bodyPr wrap="none" rtlCol="0" anchor="t"/>
          <a:lstStyle/>
          <a:p>
            <a:pPr marL="0" indent="0">
              <a:lnSpc>
                <a:spcPts val="2734"/>
              </a:lnSpc>
              <a:buNone/>
            </a:pPr>
            <a:r>
              <a:rPr lang="tr-TR" sz="2187" dirty="0" err="1">
                <a:solidFill>
                  <a:srgbClr val="60A9FF"/>
                </a:solidFill>
                <a:latin typeface="Roboto Slab" pitchFamily="34" charset="0"/>
                <a:ea typeface="Roboto Slab" pitchFamily="34" charset="-122"/>
                <a:cs typeface="Roboto Slab" pitchFamily="34" charset="-120"/>
              </a:rPr>
              <a:t>Feature</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Extractor</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Layers</a:t>
            </a:r>
            <a:endParaRPr lang="en-US" sz="2187" dirty="0"/>
          </a:p>
        </p:txBody>
      </p:sp>
      <p:sp>
        <p:nvSpPr>
          <p:cNvPr id="7" name="Text 5"/>
          <p:cNvSpPr/>
          <p:nvPr/>
        </p:nvSpPr>
        <p:spPr>
          <a:xfrm>
            <a:off x="1185566" y="3318687"/>
            <a:ext cx="3305699" cy="3695043"/>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Exploring various feature extractor layers within ResNet50 allows for a nuanced analysis of artwork. By selecting and fine-tuning specific layers, the model can focus on extracting more relevant and distinctive features, potentially enhancing its overall performance.</a:t>
            </a:r>
            <a:endParaRPr lang="en-US" sz="1750" dirty="0"/>
          </a:p>
        </p:txBody>
      </p:sp>
      <p:sp>
        <p:nvSpPr>
          <p:cNvPr id="8" name="Shape 6"/>
          <p:cNvSpPr/>
          <p:nvPr/>
        </p:nvSpPr>
        <p:spPr>
          <a:xfrm>
            <a:off x="5782628" y="2672242"/>
            <a:ext cx="3370064" cy="4485679"/>
          </a:xfrm>
          <a:prstGeom prst="roundRect">
            <a:avLst>
              <a:gd name="adj" fmla="val 3956"/>
            </a:avLst>
          </a:prstGeom>
          <a:solidFill>
            <a:srgbClr val="12161D"/>
          </a:solidFill>
          <a:ln/>
        </p:spPr>
        <p:txBody>
          <a:bodyPr/>
          <a:lstStyle/>
          <a:p>
            <a:endParaRPr lang="en-GB"/>
          </a:p>
        </p:txBody>
      </p:sp>
      <p:sp>
        <p:nvSpPr>
          <p:cNvPr id="9" name="Text 7"/>
          <p:cNvSpPr/>
          <p:nvPr/>
        </p:nvSpPr>
        <p:spPr>
          <a:xfrm>
            <a:off x="5782628" y="2820144"/>
            <a:ext cx="3814525" cy="347186"/>
          </a:xfrm>
          <a:prstGeom prst="rect">
            <a:avLst/>
          </a:prstGeom>
          <a:noFill/>
          <a:ln/>
        </p:spPr>
        <p:txBody>
          <a:bodyPr wrap="square" rtlCol="0" anchor="t"/>
          <a:lstStyle/>
          <a:p>
            <a:pPr marL="0" indent="0">
              <a:lnSpc>
                <a:spcPts val="2734"/>
              </a:lnSpc>
              <a:buNone/>
            </a:pPr>
            <a:r>
              <a:rPr lang="tr-TR" sz="2187" dirty="0" err="1">
                <a:solidFill>
                  <a:srgbClr val="60A9FF"/>
                </a:solidFill>
                <a:latin typeface="Roboto Slab" pitchFamily="34" charset="0"/>
                <a:ea typeface="Roboto Slab" pitchFamily="34" charset="-122"/>
                <a:cs typeface="Roboto Slab" pitchFamily="34" charset="-120"/>
              </a:rPr>
              <a:t>Hyperparameter</a:t>
            </a:r>
            <a:r>
              <a:rPr lang="tr-TR" sz="2187" dirty="0">
                <a:solidFill>
                  <a:srgbClr val="60A9FF"/>
                </a:solidFill>
                <a:latin typeface="Roboto Slab" pitchFamily="34" charset="0"/>
                <a:ea typeface="Roboto Slab" pitchFamily="34" charset="-122"/>
                <a:cs typeface="Roboto Slab" pitchFamily="34" charset="-120"/>
              </a:rPr>
              <a:t> </a:t>
            </a:r>
            <a:r>
              <a:rPr lang="tr-TR" sz="2187" dirty="0" err="1">
                <a:solidFill>
                  <a:srgbClr val="60A9FF"/>
                </a:solidFill>
                <a:latin typeface="Roboto Slab" pitchFamily="34" charset="0"/>
                <a:ea typeface="Roboto Slab" pitchFamily="34" charset="-122"/>
                <a:cs typeface="Roboto Slab" pitchFamily="34" charset="-120"/>
              </a:rPr>
              <a:t>Tuning</a:t>
            </a:r>
            <a:endParaRPr lang="en-US" sz="2187" dirty="0"/>
          </a:p>
        </p:txBody>
      </p:sp>
      <p:sp>
        <p:nvSpPr>
          <p:cNvPr id="10" name="Text 8"/>
          <p:cNvSpPr/>
          <p:nvPr/>
        </p:nvSpPr>
        <p:spPr>
          <a:xfrm>
            <a:off x="5782628" y="3286844"/>
            <a:ext cx="3370064" cy="3730342"/>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Hyperparameter tuning is pivotal in optimizing the model's performance. Adjusting parameters like learning rate, batch size, and regularization can fine-tune the model, leading to improved accuracy and robustness in understanding the intricate details of AI-generated artwork.</a:t>
            </a:r>
            <a:endParaRPr lang="en-US" sz="1750" dirty="0"/>
          </a:p>
        </p:txBody>
      </p:sp>
      <p:sp>
        <p:nvSpPr>
          <p:cNvPr id="11" name="Shape 9"/>
          <p:cNvSpPr/>
          <p:nvPr/>
        </p:nvSpPr>
        <p:spPr>
          <a:xfrm>
            <a:off x="10171093" y="2672243"/>
            <a:ext cx="3370064" cy="4485678"/>
          </a:xfrm>
          <a:prstGeom prst="roundRect">
            <a:avLst>
              <a:gd name="adj" fmla="val 3956"/>
            </a:avLst>
          </a:prstGeom>
          <a:solidFill>
            <a:srgbClr val="12161D"/>
          </a:solidFill>
          <a:ln/>
        </p:spPr>
        <p:txBody>
          <a:bodyPr/>
          <a:lstStyle/>
          <a:p>
            <a:endParaRPr lang="en-GB"/>
          </a:p>
        </p:txBody>
      </p:sp>
      <p:sp>
        <p:nvSpPr>
          <p:cNvPr id="12" name="Text 10"/>
          <p:cNvSpPr/>
          <p:nvPr/>
        </p:nvSpPr>
        <p:spPr>
          <a:xfrm>
            <a:off x="10171092" y="2820144"/>
            <a:ext cx="3370063" cy="347186"/>
          </a:xfrm>
          <a:prstGeom prst="rect">
            <a:avLst/>
          </a:prstGeom>
          <a:noFill/>
          <a:ln/>
        </p:spPr>
        <p:txBody>
          <a:bodyPr wrap="none" rtlCol="0" anchor="t"/>
          <a:lstStyle/>
          <a:p>
            <a:pPr marL="0" indent="0">
              <a:lnSpc>
                <a:spcPts val="2734"/>
              </a:lnSpc>
              <a:buNone/>
            </a:pPr>
            <a:r>
              <a:rPr lang="tr-TR" sz="2187" dirty="0" err="1">
                <a:solidFill>
                  <a:srgbClr val="60A9FF"/>
                </a:solidFill>
                <a:latin typeface="Roboto Slab" pitchFamily="34" charset="0"/>
                <a:ea typeface="Roboto Slab" pitchFamily="34" charset="-122"/>
                <a:cs typeface="Roboto Slab" pitchFamily="34" charset="-120"/>
              </a:rPr>
              <a:t>Classifier</a:t>
            </a:r>
            <a:r>
              <a:rPr lang="tr-TR" sz="2187" dirty="0">
                <a:solidFill>
                  <a:srgbClr val="60A9FF"/>
                </a:solidFill>
                <a:latin typeface="Roboto Slab" pitchFamily="34" charset="0"/>
                <a:ea typeface="Roboto Slab" pitchFamily="34" charset="-122"/>
                <a:cs typeface="Roboto Slab" pitchFamily="34" charset="-120"/>
              </a:rPr>
              <a:t> Model</a:t>
            </a:r>
            <a:endParaRPr lang="en-US" sz="2187" dirty="0"/>
          </a:p>
        </p:txBody>
      </p:sp>
      <p:sp>
        <p:nvSpPr>
          <p:cNvPr id="13" name="Text 11"/>
          <p:cNvSpPr/>
          <p:nvPr/>
        </p:nvSpPr>
        <p:spPr>
          <a:xfrm>
            <a:off x="10179806" y="3286844"/>
            <a:ext cx="3361349" cy="3871077"/>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Experimenting with alternative classifier models introduces diversity in the feature recognition process. Utilizing classifiers beyond the standard ones may reveal novel patterns in the artwork data, potentially enhancing the model's ability to categorize and interpret various artistic styles and elements.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781</Words>
  <Application>Microsoft Office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Kutay Ölmez</cp:lastModifiedBy>
  <cp:revision>37</cp:revision>
  <dcterms:created xsi:type="dcterms:W3CDTF">2024-01-13T21:44:07Z</dcterms:created>
  <dcterms:modified xsi:type="dcterms:W3CDTF">2024-01-14T13:05:12Z</dcterms:modified>
</cp:coreProperties>
</file>